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4" r:id="rId4"/>
    <p:sldId id="267" r:id="rId5"/>
    <p:sldId id="265"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023C96-60EB-8B1B-E5F9-B56A1A40791A}" v="294" dt="2025-09-22T20:27:05.3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mma Stapeley" userId="26f6e23bc0ab028b" providerId="Windows Live" clId="Web-{E5266E2F-D9E5-9074-4F7F-66F9652931C7}"/>
    <pc:docChg chg="delSld modSld">
      <pc:chgData name="Gemma Stapeley" userId="26f6e23bc0ab028b" providerId="Windows Live" clId="Web-{E5266E2F-D9E5-9074-4F7F-66F9652931C7}" dt="2025-09-15T12:22:39.807" v="135" actId="20577"/>
      <pc:docMkLst>
        <pc:docMk/>
      </pc:docMkLst>
      <pc:sldChg chg="modSp">
        <pc:chgData name="Gemma Stapeley" userId="26f6e23bc0ab028b" providerId="Windows Live" clId="Web-{E5266E2F-D9E5-9074-4F7F-66F9652931C7}" dt="2025-09-15T12:15:09.648" v="22" actId="20577"/>
        <pc:sldMkLst>
          <pc:docMk/>
          <pc:sldMk cId="2066885217" sldId="256"/>
        </pc:sldMkLst>
        <pc:spChg chg="mod">
          <ac:chgData name="Gemma Stapeley" userId="26f6e23bc0ab028b" providerId="Windows Live" clId="Web-{E5266E2F-D9E5-9074-4F7F-66F9652931C7}" dt="2025-09-15T12:15:09.648" v="22" actId="20577"/>
          <ac:spMkLst>
            <pc:docMk/>
            <pc:sldMk cId="2066885217" sldId="256"/>
            <ac:spMk id="3" creationId="{83849429-3703-449A-9ED3-1368F150F302}"/>
          </ac:spMkLst>
        </pc:spChg>
      </pc:sldChg>
      <pc:sldChg chg="modSp">
        <pc:chgData name="Gemma Stapeley" userId="26f6e23bc0ab028b" providerId="Windows Live" clId="Web-{E5266E2F-D9E5-9074-4F7F-66F9652931C7}" dt="2025-09-15T12:15:53.289" v="70" actId="20577"/>
        <pc:sldMkLst>
          <pc:docMk/>
          <pc:sldMk cId="3061582224" sldId="261"/>
        </pc:sldMkLst>
        <pc:spChg chg="mod">
          <ac:chgData name="Gemma Stapeley" userId="26f6e23bc0ab028b" providerId="Windows Live" clId="Web-{E5266E2F-D9E5-9074-4F7F-66F9652931C7}" dt="2025-09-15T12:15:53.289" v="70" actId="20577"/>
          <ac:spMkLst>
            <pc:docMk/>
            <pc:sldMk cId="3061582224" sldId="261"/>
            <ac:spMk id="3" creationId="{2F516BAE-A4B6-4E00-A8E9-889CA8E2B040}"/>
          </ac:spMkLst>
        </pc:spChg>
      </pc:sldChg>
      <pc:sldChg chg="modSp">
        <pc:chgData name="Gemma Stapeley" userId="26f6e23bc0ab028b" providerId="Windows Live" clId="Web-{E5266E2F-D9E5-9074-4F7F-66F9652931C7}" dt="2025-09-15T12:22:39.807" v="135" actId="20577"/>
        <pc:sldMkLst>
          <pc:docMk/>
          <pc:sldMk cId="3039370186" sldId="264"/>
        </pc:sldMkLst>
        <pc:spChg chg="mod">
          <ac:chgData name="Gemma Stapeley" userId="26f6e23bc0ab028b" providerId="Windows Live" clId="Web-{E5266E2F-D9E5-9074-4F7F-66F9652931C7}" dt="2025-09-15T12:22:39.807" v="135" actId="20577"/>
          <ac:spMkLst>
            <pc:docMk/>
            <pc:sldMk cId="3039370186" sldId="264"/>
            <ac:spMk id="14" creationId="{890F530D-5DBE-4A56-BCFC-9CE5E8A89BE9}"/>
          </ac:spMkLst>
        </pc:spChg>
        <pc:spChg chg="mod">
          <ac:chgData name="Gemma Stapeley" userId="26f6e23bc0ab028b" providerId="Windows Live" clId="Web-{E5266E2F-D9E5-9074-4F7F-66F9652931C7}" dt="2025-09-15T12:21:38.776" v="113" actId="14100"/>
          <ac:spMkLst>
            <pc:docMk/>
            <pc:sldMk cId="3039370186" sldId="264"/>
            <ac:spMk id="24" creationId="{2CDDC579-11CC-4231-9CF9-2E4A09A7ED4D}"/>
          </ac:spMkLst>
        </pc:spChg>
        <pc:grpChg chg="mod">
          <ac:chgData name="Gemma Stapeley" userId="26f6e23bc0ab028b" providerId="Windows Live" clId="Web-{E5266E2F-D9E5-9074-4F7F-66F9652931C7}" dt="2025-09-15T12:21:31.135" v="112" actId="1076"/>
          <ac:grpSpMkLst>
            <pc:docMk/>
            <pc:sldMk cId="3039370186" sldId="264"/>
            <ac:grpSpMk id="27" creationId="{99137222-FB3D-4C1D-B93D-2E01B053651C}"/>
          </ac:grpSpMkLst>
        </pc:grpChg>
        <pc:graphicFrameChg chg="mod modGraphic">
          <ac:chgData name="Gemma Stapeley" userId="26f6e23bc0ab028b" providerId="Windows Live" clId="Web-{E5266E2F-D9E5-9074-4F7F-66F9652931C7}" dt="2025-09-15T12:22:22.776" v="119"/>
          <ac:graphicFrameMkLst>
            <pc:docMk/>
            <pc:sldMk cId="3039370186" sldId="264"/>
            <ac:graphicFrameMk id="2" creationId="{43407A2F-65FA-4DA8-AD04-B6934358F350}"/>
          </ac:graphicFrameMkLst>
        </pc:graphicFrameChg>
      </pc:sldChg>
      <pc:sldChg chg="modSp">
        <pc:chgData name="Gemma Stapeley" userId="26f6e23bc0ab028b" providerId="Windows Live" clId="Web-{E5266E2F-D9E5-9074-4F7F-66F9652931C7}" dt="2025-09-15T12:22:10.276" v="115"/>
        <pc:sldMkLst>
          <pc:docMk/>
          <pc:sldMk cId="2696865434" sldId="267"/>
        </pc:sldMkLst>
        <pc:spChg chg="mod">
          <ac:chgData name="Gemma Stapeley" userId="26f6e23bc0ab028b" providerId="Windows Live" clId="Web-{E5266E2F-D9E5-9074-4F7F-66F9652931C7}" dt="2025-09-15T12:17:18.070" v="78" actId="20577"/>
          <ac:spMkLst>
            <pc:docMk/>
            <pc:sldMk cId="2696865434" sldId="267"/>
            <ac:spMk id="14" creationId="{890F530D-5DBE-4A56-BCFC-9CE5E8A89BE9}"/>
          </ac:spMkLst>
        </pc:spChg>
        <pc:spChg chg="mod">
          <ac:chgData name="Gemma Stapeley" userId="26f6e23bc0ab028b" providerId="Windows Live" clId="Web-{E5266E2F-D9E5-9074-4F7F-66F9652931C7}" dt="2025-09-15T12:19:41.947" v="108" actId="14100"/>
          <ac:spMkLst>
            <pc:docMk/>
            <pc:sldMk cId="2696865434" sldId="267"/>
            <ac:spMk id="24" creationId="{2CDDC579-11CC-4231-9CF9-2E4A09A7ED4D}"/>
          </ac:spMkLst>
        </pc:spChg>
        <pc:grpChg chg="mod">
          <ac:chgData name="Gemma Stapeley" userId="26f6e23bc0ab028b" providerId="Windows Live" clId="Web-{E5266E2F-D9E5-9074-4F7F-66F9652931C7}" dt="2025-09-15T12:16:44.180" v="77" actId="1076"/>
          <ac:grpSpMkLst>
            <pc:docMk/>
            <pc:sldMk cId="2696865434" sldId="267"/>
            <ac:grpSpMk id="27" creationId="{99137222-FB3D-4C1D-B93D-2E01B053651C}"/>
          </ac:grpSpMkLst>
        </pc:grpChg>
        <pc:graphicFrameChg chg="mod modGraphic">
          <ac:chgData name="Gemma Stapeley" userId="26f6e23bc0ab028b" providerId="Windows Live" clId="Web-{E5266E2F-D9E5-9074-4F7F-66F9652931C7}" dt="2025-09-15T12:22:10.276" v="115"/>
          <ac:graphicFrameMkLst>
            <pc:docMk/>
            <pc:sldMk cId="2696865434" sldId="267"/>
            <ac:graphicFrameMk id="2" creationId="{43407A2F-65FA-4DA8-AD04-B6934358F350}"/>
          </ac:graphicFrameMkLst>
        </pc:graphicFrameChg>
      </pc:sldChg>
    </pc:docChg>
  </pc:docChgLst>
  <pc:docChgLst>
    <pc:chgData name="Gemma Stapeley" userId="26f6e23bc0ab028b" providerId="Windows Live" clId="Web-{9B023C96-60EB-8B1B-E5F9-B56A1A40791A}"/>
    <pc:docChg chg="modSld">
      <pc:chgData name="Gemma Stapeley" userId="26f6e23bc0ab028b" providerId="Windows Live" clId="Web-{9B023C96-60EB-8B1B-E5F9-B56A1A40791A}" dt="2025-09-22T20:27:05.367" v="262" actId="20577"/>
      <pc:docMkLst>
        <pc:docMk/>
      </pc:docMkLst>
      <pc:sldChg chg="modSp">
        <pc:chgData name="Gemma Stapeley" userId="26f6e23bc0ab028b" providerId="Windows Live" clId="Web-{9B023C96-60EB-8B1B-E5F9-B56A1A40791A}" dt="2025-09-22T20:22:54.649" v="224"/>
        <pc:sldMkLst>
          <pc:docMk/>
          <pc:sldMk cId="3039370186" sldId="264"/>
        </pc:sldMkLst>
        <pc:spChg chg="mod">
          <ac:chgData name="Gemma Stapeley" userId="26f6e23bc0ab028b" providerId="Windows Live" clId="Web-{9B023C96-60EB-8B1B-E5F9-B56A1A40791A}" dt="2025-09-22T20:00:31.211" v="4" actId="20577"/>
          <ac:spMkLst>
            <pc:docMk/>
            <pc:sldMk cId="3039370186" sldId="264"/>
            <ac:spMk id="14" creationId="{890F530D-5DBE-4A56-BCFC-9CE5E8A89BE9}"/>
          </ac:spMkLst>
        </pc:spChg>
        <pc:graphicFrameChg chg="mod modGraphic">
          <ac:chgData name="Gemma Stapeley" userId="26f6e23bc0ab028b" providerId="Windows Live" clId="Web-{9B023C96-60EB-8B1B-E5F9-B56A1A40791A}" dt="2025-09-22T20:22:54.649" v="224"/>
          <ac:graphicFrameMkLst>
            <pc:docMk/>
            <pc:sldMk cId="3039370186" sldId="264"/>
            <ac:graphicFrameMk id="2" creationId="{43407A2F-65FA-4DA8-AD04-B6934358F350}"/>
          </ac:graphicFrameMkLst>
        </pc:graphicFrameChg>
      </pc:sldChg>
      <pc:sldChg chg="modSp mod modShow">
        <pc:chgData name="Gemma Stapeley" userId="26f6e23bc0ab028b" providerId="Windows Live" clId="Web-{9B023C96-60EB-8B1B-E5F9-B56A1A40791A}" dt="2025-09-22T20:27:05.367" v="262" actId="20577"/>
        <pc:sldMkLst>
          <pc:docMk/>
          <pc:sldMk cId="3636918108" sldId="265"/>
        </pc:sldMkLst>
        <pc:spChg chg="mod">
          <ac:chgData name="Gemma Stapeley" userId="26f6e23bc0ab028b" providerId="Windows Live" clId="Web-{9B023C96-60EB-8B1B-E5F9-B56A1A40791A}" dt="2025-09-22T20:00:11.773" v="1" actId="20577"/>
          <ac:spMkLst>
            <pc:docMk/>
            <pc:sldMk cId="3636918108" sldId="265"/>
            <ac:spMk id="2" creationId="{9C47D679-C8D2-4A6C-99CA-94FAC049E917}"/>
          </ac:spMkLst>
        </pc:spChg>
        <pc:spChg chg="mod">
          <ac:chgData name="Gemma Stapeley" userId="26f6e23bc0ab028b" providerId="Windows Live" clId="Web-{9B023C96-60EB-8B1B-E5F9-B56A1A40791A}" dt="2025-09-22T20:27:05.367" v="262" actId="20577"/>
          <ac:spMkLst>
            <pc:docMk/>
            <pc:sldMk cId="3636918108" sldId="265"/>
            <ac:spMk id="3" creationId="{2F516BAE-A4B6-4E00-A8E9-889CA8E2B040}"/>
          </ac:spMkLst>
        </pc:spChg>
      </pc:sldChg>
    </pc:docChg>
  </pc:docChgLst>
  <pc:docChgLst>
    <pc:chgData clId="Web-{E5266E2F-D9E5-9074-4F7F-66F9652931C7}"/>
    <pc:docChg chg="modSld">
      <pc:chgData name="" userId="" providerId="" clId="Web-{E5266E2F-D9E5-9074-4F7F-66F9652931C7}" dt="2025-09-15T12:14:51.366" v="2" actId="20577"/>
      <pc:docMkLst>
        <pc:docMk/>
      </pc:docMkLst>
      <pc:sldChg chg="modSp">
        <pc:chgData name="" userId="" providerId="" clId="Web-{E5266E2F-D9E5-9074-4F7F-66F9652931C7}" dt="2025-09-15T12:14:51.366" v="2" actId="20577"/>
        <pc:sldMkLst>
          <pc:docMk/>
          <pc:sldMk cId="2066885217" sldId="256"/>
        </pc:sldMkLst>
        <pc:spChg chg="mod">
          <ac:chgData name="" userId="" providerId="" clId="Web-{E5266E2F-D9E5-9074-4F7F-66F9652931C7}" dt="2025-09-15T12:14:51.366" v="2" actId="20577"/>
          <ac:spMkLst>
            <pc:docMk/>
            <pc:sldMk cId="2066885217" sldId="256"/>
            <ac:spMk id="3" creationId="{83849429-3703-449A-9ED3-1368F150F302}"/>
          </ac:spMkLst>
        </pc:spChg>
      </pc:sldChg>
    </pc:docChg>
  </pc:docChgLst>
  <pc:docChgLst>
    <pc:chgData clId="Web-{F92B883D-3144-5AE5-FFD9-B702F5127C8B}"/>
    <pc:docChg chg="modSld">
      <pc:chgData name="" userId="" providerId="" clId="Web-{F92B883D-3144-5AE5-FFD9-B702F5127C8B}" dt="2025-09-15T11:48:28.842" v="0" actId="20577"/>
      <pc:docMkLst>
        <pc:docMk/>
      </pc:docMkLst>
      <pc:sldChg chg="modSp">
        <pc:chgData name="" userId="" providerId="" clId="Web-{F92B883D-3144-5AE5-FFD9-B702F5127C8B}" dt="2025-09-15T11:48:28.842" v="0" actId="20577"/>
        <pc:sldMkLst>
          <pc:docMk/>
          <pc:sldMk cId="2066885217" sldId="256"/>
        </pc:sldMkLst>
        <pc:spChg chg="mod">
          <ac:chgData name="" userId="" providerId="" clId="Web-{F92B883D-3144-5AE5-FFD9-B702F5127C8B}" dt="2025-09-15T11:48:28.842" v="0" actId="20577"/>
          <ac:spMkLst>
            <pc:docMk/>
            <pc:sldMk cId="2066885217" sldId="256"/>
            <ac:spMk id="3" creationId="{83849429-3703-449A-9ED3-1368F150F30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7AFD-03BC-4454-BE6F-BF1A513827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C033DF-9D37-4A93-A6C5-193A02824D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A00542B-4C3B-4A70-888D-A6F7683DAC44}"/>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657A2D4F-7784-4F4C-A51E-D2870E1CD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F9C679-6041-4219-8544-A1E642F0ACCA}"/>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853173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53271-7E20-4B0D-8793-01F6454D089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5482FF-CDD8-413D-967C-0DEE447206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7D009E-7E79-473D-8519-10832B6206FC}"/>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5AA9AE3A-40E4-4C39-B668-43498C47E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7FF726-2010-40EC-8C37-450144426A69}"/>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3678556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42AEC9-FAFB-4168-A965-2B61CD9FBF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06B562-4BA5-4099-8AAA-4E8054D45C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24D2D7-F871-45C9-904B-3D663194D666}"/>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A968444B-94EC-4E95-BF79-25F4CB1F68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3D6C0D-29F0-475E-A8C6-F7CEA603589D}"/>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1212022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4A7FC-7001-4BF9-9FE3-635D1B18BA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C62C33-CB21-4441-8006-F459297D2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DB4A84-045B-47F2-8483-9911951764A8}"/>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2C9DE2D0-72B3-4AA3-A671-EA728C12AD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0E7870-8205-4757-92DC-034943C0ABBA}"/>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5803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57DC6-220F-4EB9-B64D-2CEA3AD111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0C36ECE-E93C-4936-A578-57B97BAC35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19B85F-BF93-4A29-9312-A83771DB4C1C}"/>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5430C38C-C281-4BF1-B24E-3FE8F4BF3E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D0E05A-522A-43F9-94BB-D0F0E8F8C979}"/>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90802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80329-B63F-4695-A1F5-F60FE8C0E0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1E1020-B447-45C0-B7F5-DA81A4C524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E7CAD2-30CD-4C9A-AADB-03446BCBC6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10E40CE-C0CD-4349-BCA6-C48341FAE495}"/>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6" name="Footer Placeholder 5">
            <a:extLst>
              <a:ext uri="{FF2B5EF4-FFF2-40B4-BE49-F238E27FC236}">
                <a16:creationId xmlns:a16="http://schemas.microsoft.com/office/drawing/2014/main" id="{846D89E4-D9EE-4C72-ACCB-14B270654A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FB144E-6AD0-4AEE-81F1-853EFF99786E}"/>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816947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107B5-983E-4E0C-B1D1-BB97AE8EDF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CC632A-A32F-4361-A82F-844E7EE798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1892A9-4A90-4C7F-99D5-B46A870581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2D30C1F-DA5A-493C-A3E3-361A222CD8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A2315D-8897-43EC-90E7-0B5472AF3B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40B910-ABF3-4CBA-BB37-6192CAEC0CC9}"/>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8" name="Footer Placeholder 7">
            <a:extLst>
              <a:ext uri="{FF2B5EF4-FFF2-40B4-BE49-F238E27FC236}">
                <a16:creationId xmlns:a16="http://schemas.microsoft.com/office/drawing/2014/main" id="{492495FD-AF65-4706-9D63-7266474448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721DF99-DF5C-49D6-AB9A-8A8F5437F1BF}"/>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2463273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47F24-D53C-40CA-855E-CED1A01A774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242E38-6359-4FE4-B396-049CDBD94604}"/>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4" name="Footer Placeholder 3">
            <a:extLst>
              <a:ext uri="{FF2B5EF4-FFF2-40B4-BE49-F238E27FC236}">
                <a16:creationId xmlns:a16="http://schemas.microsoft.com/office/drawing/2014/main" id="{29356869-AFF2-4544-889B-631A794AE6E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4E8060-CB01-4672-AADB-01DD62E9391C}"/>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341636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67E2E3-977E-4C14-AF8E-3FC32E289D2F}"/>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3" name="Footer Placeholder 2">
            <a:extLst>
              <a:ext uri="{FF2B5EF4-FFF2-40B4-BE49-F238E27FC236}">
                <a16:creationId xmlns:a16="http://schemas.microsoft.com/office/drawing/2014/main" id="{BF1FE52F-2195-4036-986D-52F98FBA5C9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5E4A7A-05E6-4102-BAD3-66F19F2077A4}"/>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1199871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5813E-41AB-46B2-AC7C-2B2901C7D7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149ABC-1825-4E5A-9A09-D378420D0B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B42DD9A-8C77-4B20-98FE-CCF7AFA0FE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D433C-40D7-4334-9CAF-840D7C904C69}"/>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6" name="Footer Placeholder 5">
            <a:extLst>
              <a:ext uri="{FF2B5EF4-FFF2-40B4-BE49-F238E27FC236}">
                <a16:creationId xmlns:a16="http://schemas.microsoft.com/office/drawing/2014/main" id="{AE05A529-E24C-4C61-A41E-A0CFC5B9B1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DAD9D9-4F71-4808-9506-CDFEE8B1AC25}"/>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3604677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29273-6DA7-4FCE-9E92-C542B8FD90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60DD8A5-7E7E-498C-878B-0F1497175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7E477A-D6DE-4008-A956-6B9B5DFFA6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68CD8D-FD60-4789-8F18-02F9A22302DA}"/>
              </a:ext>
            </a:extLst>
          </p:cNvPr>
          <p:cNvSpPr>
            <a:spLocks noGrp="1"/>
          </p:cNvSpPr>
          <p:nvPr>
            <p:ph type="dt" sz="half" idx="10"/>
          </p:nvPr>
        </p:nvSpPr>
        <p:spPr/>
        <p:txBody>
          <a:bodyPr/>
          <a:lstStyle/>
          <a:p>
            <a:fld id="{2784DCBE-9545-4914-A979-ACAFE150E9E4}" type="datetimeFigureOut">
              <a:rPr lang="en-GB" smtClean="0"/>
              <a:t>22/09/2025</a:t>
            </a:fld>
            <a:endParaRPr lang="en-GB"/>
          </a:p>
        </p:txBody>
      </p:sp>
      <p:sp>
        <p:nvSpPr>
          <p:cNvPr id="6" name="Footer Placeholder 5">
            <a:extLst>
              <a:ext uri="{FF2B5EF4-FFF2-40B4-BE49-F238E27FC236}">
                <a16:creationId xmlns:a16="http://schemas.microsoft.com/office/drawing/2014/main" id="{CE4DB264-23F4-4CC3-A6DB-6157DFA090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FC3592-5730-44E6-A803-43BA550B8DCC}"/>
              </a:ext>
            </a:extLst>
          </p:cNvPr>
          <p:cNvSpPr>
            <a:spLocks noGrp="1"/>
          </p:cNvSpPr>
          <p:nvPr>
            <p:ph type="sldNum" sz="quarter" idx="12"/>
          </p:nvPr>
        </p:nvSpPr>
        <p:spPr/>
        <p:txBody>
          <a:bodyPr/>
          <a:lstStyle/>
          <a:p>
            <a:fld id="{7530A68D-A275-4555-BEB5-E58762336860}" type="slidenum">
              <a:rPr lang="en-GB" smtClean="0"/>
              <a:t>‹#›</a:t>
            </a:fld>
            <a:endParaRPr lang="en-GB"/>
          </a:p>
        </p:txBody>
      </p:sp>
    </p:spTree>
    <p:extLst>
      <p:ext uri="{BB962C8B-B14F-4D97-AF65-F5344CB8AC3E}">
        <p14:creationId xmlns:p14="http://schemas.microsoft.com/office/powerpoint/2010/main" val="3830939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0A1C13-4A5C-4058-8A35-EFCC3A0301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80367D-AE4D-4D8A-8707-2509ECD637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FAA268-9CCB-4EC9-AA56-9363B065CA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4DCBE-9545-4914-A979-ACAFE150E9E4}" type="datetimeFigureOut">
              <a:rPr lang="en-GB" smtClean="0"/>
              <a:t>22/09/2025</a:t>
            </a:fld>
            <a:endParaRPr lang="en-GB"/>
          </a:p>
        </p:txBody>
      </p:sp>
      <p:sp>
        <p:nvSpPr>
          <p:cNvPr id="5" name="Footer Placeholder 4">
            <a:extLst>
              <a:ext uri="{FF2B5EF4-FFF2-40B4-BE49-F238E27FC236}">
                <a16:creationId xmlns:a16="http://schemas.microsoft.com/office/drawing/2014/main" id="{D6CDDD17-D544-4109-9CC6-1E62D1576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CE12797-561E-4BA0-8912-F90E5D526D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0A68D-A275-4555-BEB5-E58762336860}" type="slidenum">
              <a:rPr lang="en-GB" smtClean="0"/>
              <a:t>‹#›</a:t>
            </a:fld>
            <a:endParaRPr lang="en-GB"/>
          </a:p>
        </p:txBody>
      </p:sp>
    </p:spTree>
    <p:extLst>
      <p:ext uri="{BB962C8B-B14F-4D97-AF65-F5344CB8AC3E}">
        <p14:creationId xmlns:p14="http://schemas.microsoft.com/office/powerpoint/2010/main" val="3462128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2C8E3-98A0-43E5-88CA-621D4E05484E}"/>
              </a:ext>
            </a:extLst>
          </p:cNvPr>
          <p:cNvSpPr>
            <a:spLocks noGrp="1"/>
          </p:cNvSpPr>
          <p:nvPr>
            <p:ph type="ctrTitle"/>
          </p:nvPr>
        </p:nvSpPr>
        <p:spPr/>
        <p:txBody>
          <a:bodyPr>
            <a:normAutofit/>
          </a:bodyPr>
          <a:lstStyle/>
          <a:p>
            <a:r>
              <a:rPr lang="en-GB"/>
              <a:t>Risk Management</a:t>
            </a:r>
          </a:p>
        </p:txBody>
      </p:sp>
      <p:sp>
        <p:nvSpPr>
          <p:cNvPr id="3" name="Subtitle 2">
            <a:extLst>
              <a:ext uri="{FF2B5EF4-FFF2-40B4-BE49-F238E27FC236}">
                <a16:creationId xmlns:a16="http://schemas.microsoft.com/office/drawing/2014/main" id="{83849429-3703-449A-9ED3-1368F150F302}"/>
              </a:ext>
            </a:extLst>
          </p:cNvPr>
          <p:cNvSpPr>
            <a:spLocks noGrp="1"/>
          </p:cNvSpPr>
          <p:nvPr>
            <p:ph type="subTitle" idx="1"/>
          </p:nvPr>
        </p:nvSpPr>
        <p:spPr>
          <a:xfrm>
            <a:off x="1524000" y="4145178"/>
            <a:ext cx="9144000" cy="1655762"/>
          </a:xfrm>
        </p:spPr>
        <p:txBody>
          <a:bodyPr vert="horz" lIns="91440" tIns="45720" rIns="91440" bIns="45720" rtlCol="0" anchor="t">
            <a:normAutofit/>
          </a:bodyPr>
          <a:lstStyle/>
          <a:p>
            <a:r>
              <a:rPr lang="en-GB"/>
              <a:t>Summary report from the Committee for review and approval by the Conservators on 16th October 2025 .</a:t>
            </a:r>
          </a:p>
        </p:txBody>
      </p:sp>
    </p:spTree>
    <p:extLst>
      <p:ext uri="{BB962C8B-B14F-4D97-AF65-F5344CB8AC3E}">
        <p14:creationId xmlns:p14="http://schemas.microsoft.com/office/powerpoint/2010/main" val="2066885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D679-C8D2-4A6C-99CA-94FAC049E917}"/>
              </a:ext>
            </a:extLst>
          </p:cNvPr>
          <p:cNvSpPr>
            <a:spLocks noGrp="1"/>
          </p:cNvSpPr>
          <p:nvPr>
            <p:ph type="title"/>
          </p:nvPr>
        </p:nvSpPr>
        <p:spPr/>
        <p:txBody>
          <a:bodyPr/>
          <a:lstStyle/>
          <a:p>
            <a:r>
              <a:rPr lang="en-GB"/>
              <a:t>Introduction</a:t>
            </a:r>
          </a:p>
        </p:txBody>
      </p:sp>
      <p:sp>
        <p:nvSpPr>
          <p:cNvPr id="3" name="TextBox 2">
            <a:extLst>
              <a:ext uri="{FF2B5EF4-FFF2-40B4-BE49-F238E27FC236}">
                <a16:creationId xmlns:a16="http://schemas.microsoft.com/office/drawing/2014/main" id="{2F516BAE-A4B6-4E00-A8E9-889CA8E2B040}"/>
              </a:ext>
            </a:extLst>
          </p:cNvPr>
          <p:cNvSpPr txBox="1"/>
          <p:nvPr/>
        </p:nvSpPr>
        <p:spPr>
          <a:xfrm>
            <a:off x="1227666" y="1752600"/>
            <a:ext cx="9652001" cy="2862322"/>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a:t>The following heat map and discussion focus on key risks to the Commons and the goals of the Conservators.</a:t>
            </a:r>
            <a:endParaRPr lang="en-GB">
              <a:cs typeface="Calibri" panose="020F0502020204030204"/>
            </a:endParaRPr>
          </a:p>
          <a:p>
            <a:pPr marL="171450" indent="-171450">
              <a:buFont typeface="Arial" panose="020B0604020202020204" pitchFamily="34" charset="0"/>
              <a:buChar char="•"/>
            </a:pPr>
            <a:r>
              <a:rPr lang="en-GB"/>
              <a:t>These are based on the detailed risk register (attached as background reading)</a:t>
            </a:r>
            <a:endParaRPr lang="en-GB">
              <a:cs typeface="Calibri"/>
            </a:endParaRPr>
          </a:p>
          <a:p>
            <a:pPr marL="171450" indent="-171450">
              <a:buFont typeface="Arial" panose="020B0604020202020204" pitchFamily="34" charset="0"/>
              <a:buChar char="•"/>
            </a:pPr>
            <a:r>
              <a:rPr lang="en-GB"/>
              <a:t>Ownership of the risks is ultimately the responsibility of the Conservators as a body and the Clerk as their proper officer. </a:t>
            </a:r>
            <a:endParaRPr lang="en-GB">
              <a:cs typeface="Calibri"/>
            </a:endParaRPr>
          </a:p>
          <a:p>
            <a:pPr marL="171450" indent="-171450">
              <a:buFont typeface="Arial" panose="020B0604020202020204" pitchFamily="34" charset="0"/>
              <a:buChar char="•"/>
            </a:pPr>
            <a:r>
              <a:rPr lang="en-GB"/>
              <a:t>Day-to-day monitoring and response to individual risks are delegated as described in the register, officer role descriptions and annual plans, budgets and work schedules.</a:t>
            </a:r>
            <a:endParaRPr lang="en-GB">
              <a:cs typeface="Calibri" panose="020F0502020204030204"/>
            </a:endParaRPr>
          </a:p>
          <a:p>
            <a:pPr marL="171450" indent="-171450">
              <a:buFont typeface="Arial" panose="020B0604020202020204" pitchFamily="34" charset="0"/>
              <a:buChar char="•"/>
            </a:pPr>
            <a:r>
              <a:rPr lang="en-GB"/>
              <a:t>The Committee oversees risk management on behalf of the Conservators. It discusses developments in key risk areas with the officers as required and reviews the risk register in detail annually</a:t>
            </a:r>
            <a:endParaRPr lang="en-GB">
              <a:cs typeface="Calibri"/>
            </a:endParaRPr>
          </a:p>
        </p:txBody>
      </p:sp>
    </p:spTree>
    <p:extLst>
      <p:ext uri="{BB962C8B-B14F-4D97-AF65-F5344CB8AC3E}">
        <p14:creationId xmlns:p14="http://schemas.microsoft.com/office/powerpoint/2010/main" val="306158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3407A2F-65FA-4DA8-AD04-B6934358F350}"/>
              </a:ext>
            </a:extLst>
          </p:cNvPr>
          <p:cNvGraphicFramePr>
            <a:graphicFrameLocks noGrp="1"/>
          </p:cNvGraphicFramePr>
          <p:nvPr>
            <p:extLst>
              <p:ext uri="{D42A27DB-BD31-4B8C-83A1-F6EECF244321}">
                <p14:modId xmlns:p14="http://schemas.microsoft.com/office/powerpoint/2010/main" val="2118086995"/>
              </p:ext>
            </p:extLst>
          </p:nvPr>
        </p:nvGraphicFramePr>
        <p:xfrm>
          <a:off x="2047875" y="309562"/>
          <a:ext cx="8903883" cy="5809507"/>
        </p:xfrm>
        <a:graphic>
          <a:graphicData uri="http://schemas.openxmlformats.org/drawingml/2006/table">
            <a:tbl>
              <a:tblPr>
                <a:tableStyleId>{5C22544A-7EE6-4342-B048-85BDC9FD1C3A}</a:tableStyleId>
              </a:tblPr>
              <a:tblGrid>
                <a:gridCol w="1432260">
                  <a:extLst>
                    <a:ext uri="{9D8B030D-6E8A-4147-A177-3AD203B41FA5}">
                      <a16:colId xmlns:a16="http://schemas.microsoft.com/office/drawing/2014/main" val="4136857135"/>
                    </a:ext>
                  </a:extLst>
                </a:gridCol>
                <a:gridCol w="1742583">
                  <a:extLst>
                    <a:ext uri="{9D8B030D-6E8A-4147-A177-3AD203B41FA5}">
                      <a16:colId xmlns:a16="http://schemas.microsoft.com/office/drawing/2014/main" val="2032893601"/>
                    </a:ext>
                  </a:extLst>
                </a:gridCol>
                <a:gridCol w="1432260">
                  <a:extLst>
                    <a:ext uri="{9D8B030D-6E8A-4147-A177-3AD203B41FA5}">
                      <a16:colId xmlns:a16="http://schemas.microsoft.com/office/drawing/2014/main" val="4082464104"/>
                    </a:ext>
                  </a:extLst>
                </a:gridCol>
                <a:gridCol w="1494119">
                  <a:extLst>
                    <a:ext uri="{9D8B030D-6E8A-4147-A177-3AD203B41FA5}">
                      <a16:colId xmlns:a16="http://schemas.microsoft.com/office/drawing/2014/main" val="3846346022"/>
                    </a:ext>
                  </a:extLst>
                </a:gridCol>
                <a:gridCol w="1370401">
                  <a:extLst>
                    <a:ext uri="{9D8B030D-6E8A-4147-A177-3AD203B41FA5}">
                      <a16:colId xmlns:a16="http://schemas.microsoft.com/office/drawing/2014/main" val="4102891990"/>
                    </a:ext>
                  </a:extLst>
                </a:gridCol>
                <a:gridCol w="1432260">
                  <a:extLst>
                    <a:ext uri="{9D8B030D-6E8A-4147-A177-3AD203B41FA5}">
                      <a16:colId xmlns:a16="http://schemas.microsoft.com/office/drawing/2014/main" val="3615632990"/>
                    </a:ext>
                  </a:extLst>
                </a:gridCol>
              </a:tblGrid>
              <a:tr h="645191">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r>
                        <a:rPr lang="en-GB" sz="1100" b="0" i="0" u="none" strike="noStrike" dirty="0">
                          <a:solidFill>
                            <a:srgbClr val="000000"/>
                          </a:solidFill>
                          <a:effectLst/>
                          <a:latin typeface="Calibri"/>
                        </a:rPr>
                        <a:t>Invasive species</a:t>
                      </a: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r>
                        <a:rPr lang="en-GB" sz="1100" b="0" i="0" u="none" strike="noStrike" dirty="0">
                          <a:solidFill>
                            <a:srgbClr val="000000"/>
                          </a:solidFill>
                          <a:effectLst/>
                          <a:latin typeface="Calibri"/>
                        </a:rPr>
                        <a:t>One-off encroachment </a:t>
                      </a:r>
                    </a:p>
                  </a:txBody>
                  <a:tcPr marL="6350" marR="6350" marT="6350" marB="0" anchor="ctr">
                    <a:solidFill>
                      <a:schemeClr val="accent2"/>
                    </a:solidFill>
                  </a:tcPr>
                </a:tc>
                <a:tc>
                  <a:txBody>
                    <a:bodyPr/>
                    <a:lstStyle/>
                    <a:p>
                      <a:pPr marL="0" indent="0" algn="l" fontAlgn="b">
                        <a:buNone/>
                      </a:pPr>
                      <a:endParaRPr lang="en-GB" sz="1100" b="0" i="0" u="none" strike="noStrike">
                        <a:solidFill>
                          <a:srgbClr val="000000"/>
                        </a:solidFill>
                        <a:effectLst/>
                        <a:latin typeface="Calibri"/>
                      </a:endParaRPr>
                    </a:p>
                    <a:p>
                      <a:pPr marL="171450" lvl="0" indent="-171450" algn="l">
                        <a:buFont typeface="Arial" panose="020B0604020202020204" pitchFamily="34" charset="0"/>
                        <a:buChar char="•"/>
                      </a:pPr>
                      <a:r>
                        <a:rPr lang="en-GB" sz="1100" b="0" i="0" u="none" strike="noStrike" dirty="0">
                          <a:solidFill>
                            <a:srgbClr val="000000"/>
                          </a:solidFill>
                          <a:effectLst/>
                          <a:latin typeface="Calibri"/>
                        </a:rPr>
                        <a:t>Persistent encroachment</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Violent/sexual offence</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Anti-social behaviour</a:t>
                      </a: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FF00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0000"/>
                    </a:solidFill>
                  </a:tcPr>
                </a:tc>
                <a:extLst>
                  <a:ext uri="{0D108BD9-81ED-4DB2-BD59-A6C34878D82A}">
                    <a16:rowId xmlns:a16="http://schemas.microsoft.com/office/drawing/2014/main" val="1283932417"/>
                  </a:ext>
                </a:extLst>
              </a:tr>
              <a:tr h="1046643">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p>
                      <a:pPr marL="171450" lvl="0" indent="-171450" algn="l">
                        <a:buFont typeface="Arial"/>
                        <a:buChar char="•"/>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a:buChar char="•"/>
                      </a:pPr>
                      <a:r>
                        <a:rPr lang="en-GB" sz="1100" b="0" i="0" u="none" strike="noStrike" noProof="0" dirty="0">
                          <a:solidFill>
                            <a:srgbClr val="242424"/>
                          </a:solidFill>
                          <a:effectLst/>
                        </a:rPr>
                        <a:t>No contractors</a:t>
                      </a:r>
                      <a:endParaRPr lang="en-GB" sz="1100" b="0" i="0" u="none" strike="noStrike" dirty="0">
                        <a:solidFill>
                          <a:srgbClr val="000000"/>
                        </a:solidFill>
                        <a:effectLst/>
                        <a:latin typeface="Calibri"/>
                      </a:endParaRPr>
                    </a:p>
                    <a:p>
                      <a:pPr marL="171450" lvl="0" indent="-171450" algn="l">
                        <a:buFont typeface="Arial"/>
                        <a:buChar char="•"/>
                      </a:pPr>
                      <a:r>
                        <a:rPr lang="en-GB" sz="1100" b="0" i="0" u="none" strike="noStrike" noProof="0" dirty="0">
                          <a:solidFill>
                            <a:srgbClr val="000000"/>
                          </a:solidFill>
                          <a:effectLst/>
                          <a:latin typeface="Calibri"/>
                        </a:rPr>
                        <a:t>Cost increase  above RPI</a:t>
                      </a:r>
                    </a:p>
                    <a:p>
                      <a:pPr marL="171450" lvl="0" indent="-171450" algn="l">
                        <a:buFont typeface="Arial"/>
                        <a:buChar char="•"/>
                      </a:pPr>
                      <a:r>
                        <a:rPr lang="en-GB" sz="1100" b="0" i="0" u="none" strike="noStrike" noProof="0" dirty="0">
                          <a:solidFill>
                            <a:srgbClr val="242424"/>
                          </a:solidFill>
                          <a:effectLst/>
                          <a:latin typeface="Calibri"/>
                        </a:rPr>
                        <a:t>Tree safety</a:t>
                      </a:r>
                      <a:endParaRPr lang="en-GB" sz="1100" b="0" i="0" u="none" strike="noStrike" noProof="0" dirty="0">
                        <a:solidFill>
                          <a:srgbClr val="000000"/>
                        </a:solidFill>
                        <a:effectLst/>
                        <a:latin typeface="Calibri"/>
                      </a:endParaRPr>
                    </a:p>
                  </a:txBody>
                  <a:tcPr marL="6350" marR="6350" marT="6350" marB="0" anchor="ctr">
                    <a:solidFill>
                      <a:schemeClr val="accent2"/>
                    </a:solidFill>
                  </a:tcPr>
                </a:tc>
                <a:tc>
                  <a:txBody>
                    <a:bodyPr/>
                    <a:lstStyle/>
                    <a:p>
                      <a:pPr marL="0" indent="0" algn="l" fontAlgn="b">
                        <a:buNone/>
                      </a:pPr>
                      <a:endParaRPr lang="en-GB" sz="1100" b="0" i="0" u="none" strike="noStrike" dirty="0" err="1">
                        <a:solidFill>
                          <a:srgbClr val="000000"/>
                        </a:solidFill>
                        <a:effectLst/>
                        <a:latin typeface="Calibri"/>
                      </a:endParaRP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0000"/>
                    </a:solidFill>
                  </a:tcPr>
                </a:tc>
                <a:extLst>
                  <a:ext uri="{0D108BD9-81ED-4DB2-BD59-A6C34878D82A}">
                    <a16:rowId xmlns:a16="http://schemas.microsoft.com/office/drawing/2014/main" val="3075495111"/>
                  </a:ext>
                </a:extLst>
              </a:tr>
              <a:tr h="2093293">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p>
                      <a:pPr marL="171450" lvl="0" indent="-171450" algn="l">
                        <a:buFont typeface="Arial" panose="020B0604020202020204" pitchFamily="34" charset="0"/>
                        <a:buChar char="•"/>
                      </a:pPr>
                      <a:r>
                        <a:rPr lang="en-GB" sz="1100" b="0" i="0" u="none" strike="noStrike" dirty="0">
                          <a:solidFill>
                            <a:srgbClr val="000000"/>
                          </a:solidFill>
                          <a:effectLst/>
                          <a:latin typeface="Calibri"/>
                        </a:rPr>
                        <a:t>Officers not available</a:t>
                      </a:r>
                    </a:p>
                    <a:p>
                      <a:pPr marL="171450" lvl="0" indent="-171450" algn="l">
                        <a:buFont typeface="Arial" panose="020B0604020202020204" pitchFamily="34" charset="0"/>
                        <a:buChar char="•"/>
                      </a:pPr>
                      <a:r>
                        <a:rPr lang="en-GB" sz="1100" b="0" i="0" u="none" strike="noStrike" noProof="0" dirty="0">
                          <a:solidFill>
                            <a:srgbClr val="000000"/>
                          </a:solidFill>
                          <a:effectLst/>
                        </a:rPr>
                        <a:t>Incident/accident /injury on Common.</a:t>
                      </a:r>
                    </a:p>
                    <a:p>
                      <a:pPr marL="171450" lvl="0" indent="-171450" algn="l">
                        <a:buFont typeface="Arial" panose="020B0604020202020204" pitchFamily="34" charset="0"/>
                        <a:buChar char="•"/>
                      </a:pPr>
                      <a:r>
                        <a:rPr lang="en-GB" sz="1100" b="0" i="0" u="none" strike="noStrike" noProof="0" dirty="0">
                          <a:solidFill>
                            <a:srgbClr val="000000"/>
                          </a:solidFill>
                          <a:effectLst/>
                        </a:rPr>
                        <a:t>Reliance on technology.</a:t>
                      </a:r>
                    </a:p>
                    <a:p>
                      <a:pPr marL="171450" lvl="0" indent="-171450" algn="l">
                        <a:buFont typeface="Arial" panose="020B0604020202020204" pitchFamily="34" charset="0"/>
                        <a:buChar char="•"/>
                      </a:pPr>
                      <a:r>
                        <a:rPr lang="en-GB" sz="1100" b="0" i="0" u="none" strike="noStrike" noProof="0" dirty="0">
                          <a:solidFill>
                            <a:srgbClr val="000000"/>
                          </a:solidFill>
                          <a:effectLst/>
                        </a:rPr>
                        <a:t>Social media feedback/backlash/ argument</a:t>
                      </a: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r>
                        <a:rPr lang="en-GB" sz="1100" b="0" i="0" u="none" strike="noStrike" noProof="0" dirty="0">
                          <a:solidFill>
                            <a:srgbClr val="000000"/>
                          </a:solidFill>
                          <a:effectLst/>
                        </a:rPr>
                        <a:t>General contract issues</a:t>
                      </a:r>
                      <a:endParaRPr lang="en-GB" sz="1100" b="0" i="0" u="none" strike="noStrike" noProof="0" dirty="0">
                        <a:solidFill>
                          <a:srgbClr val="000000"/>
                        </a:solidFill>
                        <a:effectLst/>
                        <a:latin typeface="Calibri"/>
                      </a:endParaRPr>
                    </a:p>
                    <a:p>
                      <a:pPr marL="171450" lvl="0" indent="-171450" algn="l">
                        <a:buFont typeface="Arial" panose="020B0604020202020204" pitchFamily="34" charset="0"/>
                        <a:buChar char="•"/>
                      </a:pPr>
                      <a:r>
                        <a:rPr lang="en-GB" sz="1100" b="0" i="0" u="none" strike="noStrike" noProof="0" dirty="0">
                          <a:solidFill>
                            <a:srgbClr val="000000"/>
                          </a:solidFill>
                          <a:effectLst/>
                          <a:latin typeface="Calibri"/>
                        </a:rPr>
                        <a:t>Loss of priority or protected species</a:t>
                      </a:r>
                    </a:p>
                    <a:p>
                      <a:pPr marL="171450" lvl="0" indent="-171450" algn="l">
                        <a:buClr>
                          <a:srgbClr val="000000"/>
                        </a:buClr>
                        <a:buFont typeface="Arial,Sans-Serif" panose="020B0604020202020204" pitchFamily="34" charset="0"/>
                        <a:buChar char="•"/>
                      </a:pPr>
                      <a:r>
                        <a:rPr lang="en-GB" sz="1100" b="0" i="0" u="none" strike="noStrike" noProof="0" dirty="0">
                          <a:solidFill>
                            <a:srgbClr val="000000"/>
                          </a:solidFill>
                          <a:effectLst/>
                          <a:latin typeface="Calibri"/>
                        </a:rPr>
                        <a:t>Habitat degeneration</a:t>
                      </a:r>
                      <a:endParaRPr lang="en-US" sz="1100" b="0" i="0" u="none" strike="noStrike" noProof="0" dirty="0">
                        <a:solidFill>
                          <a:srgbClr val="000000"/>
                        </a:solidFill>
                        <a:effectLst/>
                        <a:latin typeface="Calibri"/>
                      </a:endParaRPr>
                    </a:p>
                    <a:p>
                      <a:pPr marL="171450" lvl="0" indent="-171450" algn="l">
                        <a:buClr>
                          <a:srgbClr val="000000"/>
                        </a:buClr>
                        <a:buFont typeface="Arial,Sans-Serif" panose="020B0604020202020204" pitchFamily="34" charset="0"/>
                        <a:buChar char="•"/>
                      </a:pPr>
                      <a:r>
                        <a:rPr lang="en-GB" sz="1100" b="0" i="0" u="none" strike="noStrike" noProof="0" dirty="0">
                          <a:solidFill>
                            <a:srgbClr val="000000"/>
                          </a:solidFill>
                          <a:effectLst/>
                          <a:latin typeface="Calibri"/>
                        </a:rPr>
                        <a:t>Contractor H&amp;S ineffective</a:t>
                      </a:r>
                      <a:endParaRPr lang="en-GB" sz="1100" b="0" i="0" u="none" strike="noStrike" noProof="0" dirty="0">
                        <a:solidFill>
                          <a:srgbClr val="000000"/>
                        </a:solidFill>
                        <a:effectLst/>
                      </a:endParaRPr>
                    </a:p>
                    <a:p>
                      <a:pPr marL="171450" lvl="0" indent="-171450" algn="l">
                        <a:buClr>
                          <a:srgbClr val="000000"/>
                        </a:buClr>
                        <a:buFont typeface="Arial,Sans-Serif" panose="020B0604020202020204" pitchFamily="34" charset="0"/>
                        <a:buChar char="•"/>
                      </a:pPr>
                      <a:r>
                        <a:rPr lang="en-GB" sz="1100" b="0" i="0" u="none" strike="noStrike" noProof="0" dirty="0">
                          <a:solidFill>
                            <a:srgbClr val="000000"/>
                          </a:solidFill>
                          <a:effectLst/>
                          <a:latin typeface="Calibri"/>
                        </a:rPr>
                        <a:t>Conflicting usage</a:t>
                      </a:r>
                    </a:p>
                    <a:p>
                      <a:pPr marL="171450" lvl="0" indent="-171450" algn="l">
                        <a:buClr>
                          <a:srgbClr val="000000"/>
                        </a:buClr>
                        <a:buFont typeface="Arial,Sans-Serif" panose="020B0604020202020204" pitchFamily="34" charset="0"/>
                        <a:buChar char="•"/>
                      </a:pPr>
                      <a:r>
                        <a:rPr lang="en-GB" sz="1100" b="0" i="0" u="none" strike="noStrike" noProof="0" dirty="0">
                          <a:solidFill>
                            <a:srgbClr val="000000"/>
                          </a:solidFill>
                          <a:effectLst/>
                          <a:latin typeface="Calibri"/>
                        </a:rPr>
                        <a:t>Cyber and data security</a:t>
                      </a:r>
                    </a:p>
                    <a:p>
                      <a:pPr marL="171450" lvl="0" indent="-171450" algn="l">
                        <a:buClr>
                          <a:srgbClr val="000000"/>
                        </a:buClr>
                        <a:buFont typeface="Arial,Sans-Serif" panose="020B0604020202020204" pitchFamily="34" charset="0"/>
                        <a:buChar char="•"/>
                      </a:pPr>
                      <a:r>
                        <a:rPr lang="en-GB" sz="1100" b="0" i="0" u="none" strike="noStrike" noProof="0" dirty="0">
                          <a:solidFill>
                            <a:srgbClr val="000000"/>
                          </a:solidFill>
                          <a:effectLst/>
                          <a:latin typeface="Calibri"/>
                        </a:rPr>
                        <a:t>Increased usage</a:t>
                      </a:r>
                    </a:p>
                    <a:p>
                      <a:pPr marL="171450" lvl="0" indent="-171450" algn="l">
                        <a:buFont typeface="Arial" panose="020B0604020202020204" pitchFamily="34" charset="0"/>
                        <a:buChar char="•"/>
                      </a:pPr>
                      <a:endParaRPr lang="en-GB" sz="1100" b="0" i="0" u="none" strike="noStrike" noProof="0">
                        <a:solidFill>
                          <a:srgbClr val="000000"/>
                        </a:solidFill>
                        <a:effectLst/>
                        <a:latin typeface="Calibri"/>
                      </a:endParaRP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r>
                        <a:rPr lang="en-GB" sz="1100" b="0" i="0" u="none" strike="noStrike" dirty="0">
                          <a:solidFill>
                            <a:srgbClr val="000000"/>
                          </a:solidFill>
                          <a:effectLst/>
                          <a:latin typeface="Calibri"/>
                        </a:rPr>
                        <a:t>Permanent encroachment</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Extensive storm damage</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Disease or pests</a:t>
                      </a:r>
                    </a:p>
                    <a:p>
                      <a:pPr marL="171450" indent="-171450" algn="l" fontAlgn="b">
                        <a:buFont typeface="Arial" panose="020B0604020202020204" pitchFamily="34" charset="0"/>
                        <a:buChar char="•"/>
                      </a:pPr>
                      <a:endParaRPr lang="en-US"/>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chemeClr val="accent2"/>
                    </a:solidFill>
                  </a:tcPr>
                </a:tc>
                <a:extLst>
                  <a:ext uri="{0D108BD9-81ED-4DB2-BD59-A6C34878D82A}">
                    <a16:rowId xmlns:a16="http://schemas.microsoft.com/office/drawing/2014/main" val="321994818"/>
                  </a:ext>
                </a:extLst>
              </a:tr>
              <a:tr h="1046643">
                <a:tc>
                  <a:txBody>
                    <a:bodyPr/>
                    <a:lstStyle/>
                    <a:p>
                      <a:pPr marL="171450" indent="-171450" algn="l">
                        <a:buFont typeface="Arial" panose="020B0604020202020204" pitchFamily="34" charset="0"/>
                        <a:buChar char="•"/>
                      </a:pPr>
                      <a:endParaRPr lang="en-GB" sz="1100"/>
                    </a:p>
                  </a:txBody>
                  <a:tcPr marL="6350" marR="6350" marT="6350" marB="0" anchor="ctr">
                    <a:solidFill>
                      <a:srgbClr val="92D050"/>
                    </a:solidFill>
                  </a:tcPr>
                </a:tc>
                <a:tc>
                  <a:txBody>
                    <a:bodyPr/>
                    <a:lstStyle/>
                    <a:p>
                      <a:pPr marL="171450" indent="-171450" algn="l">
                        <a:buFont typeface="Arial" panose="020B0604020202020204" pitchFamily="34" charset="0"/>
                        <a:buChar char="•"/>
                      </a:pPr>
                      <a:endParaRPr lang="en-GB" sz="1100" b="0"/>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r>
                        <a:rPr lang="en-GB" sz="1100" b="0" i="0" u="none" strike="noStrike" dirty="0">
                          <a:solidFill>
                            <a:srgbClr val="000000"/>
                          </a:solidFill>
                          <a:effectLst/>
                          <a:latin typeface="Calibri"/>
                        </a:rPr>
                        <a:t>Addition of new land</a:t>
                      </a:r>
                    </a:p>
                    <a:p>
                      <a:pPr marL="171450" indent="-171450" algn="l" fontAlgn="b">
                        <a:buFont typeface="Arial" panose="020B0604020202020204" pitchFamily="34" charset="0"/>
                        <a:buChar char="•"/>
                      </a:pPr>
                      <a:r>
                        <a:rPr lang="en-GB" sz="1100" b="0" i="0" u="none" strike="noStrike" dirty="0">
                          <a:solidFill>
                            <a:srgbClr val="000000"/>
                          </a:solidFill>
                          <a:effectLst/>
                          <a:latin typeface="Calibri"/>
                        </a:rPr>
                        <a:t>Exclusion of land</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Public disorder</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Legal non-compliance</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Fire</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Employee H&amp;S</a:t>
                      </a:r>
                    </a:p>
                    <a:p>
                      <a:pPr marL="171450" lvl="0" indent="-171450" algn="l">
                        <a:buFont typeface="Arial" panose="020B0604020202020204" pitchFamily="34" charset="0"/>
                        <a:buChar char="•"/>
                      </a:pPr>
                      <a:r>
                        <a:rPr lang="en-GB" sz="1100" b="0" i="0" u="none" strike="noStrike" dirty="0">
                          <a:solidFill>
                            <a:srgbClr val="000000"/>
                          </a:solidFill>
                          <a:effectLst/>
                          <a:latin typeface="Calibri"/>
                        </a:rPr>
                        <a:t>Volunteer H&amp;S</a:t>
                      </a: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chemeClr val="accent2"/>
                    </a:solidFill>
                  </a:tcPr>
                </a:tc>
                <a:extLst>
                  <a:ext uri="{0D108BD9-81ED-4DB2-BD59-A6C34878D82A}">
                    <a16:rowId xmlns:a16="http://schemas.microsoft.com/office/drawing/2014/main" val="522210530"/>
                  </a:ext>
                </a:extLst>
              </a:tr>
              <a:tr h="645191">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FF00"/>
                    </a:solidFill>
                  </a:tcPr>
                </a:tc>
                <a:extLst>
                  <a:ext uri="{0D108BD9-81ED-4DB2-BD59-A6C34878D82A}">
                    <a16:rowId xmlns:a16="http://schemas.microsoft.com/office/drawing/2014/main" val="517889907"/>
                  </a:ext>
                </a:extLst>
              </a:tr>
            </a:tbl>
          </a:graphicData>
        </a:graphic>
      </p:graphicFrame>
      <p:sp>
        <p:nvSpPr>
          <p:cNvPr id="14" name="Subtitle 2">
            <a:extLst>
              <a:ext uri="{FF2B5EF4-FFF2-40B4-BE49-F238E27FC236}">
                <a16:creationId xmlns:a16="http://schemas.microsoft.com/office/drawing/2014/main" id="{890F530D-5DBE-4A56-BCFC-9CE5E8A89BE9}"/>
              </a:ext>
            </a:extLst>
          </p:cNvPr>
          <p:cNvSpPr txBox="1">
            <a:spLocks/>
          </p:cNvSpPr>
          <p:nvPr/>
        </p:nvSpPr>
        <p:spPr>
          <a:xfrm>
            <a:off x="189286" y="185929"/>
            <a:ext cx="1409700" cy="1022032"/>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dirty="0"/>
              <a:t>Key risks  - September 2025</a:t>
            </a:r>
          </a:p>
        </p:txBody>
      </p:sp>
      <p:grpSp>
        <p:nvGrpSpPr>
          <p:cNvPr id="27" name="Group 26">
            <a:extLst>
              <a:ext uri="{FF2B5EF4-FFF2-40B4-BE49-F238E27FC236}">
                <a16:creationId xmlns:a16="http://schemas.microsoft.com/office/drawing/2014/main" id="{99137222-FB3D-4C1D-B93D-2E01B053651C}"/>
              </a:ext>
            </a:extLst>
          </p:cNvPr>
          <p:cNvGrpSpPr/>
          <p:nvPr/>
        </p:nvGrpSpPr>
        <p:grpSpPr>
          <a:xfrm>
            <a:off x="485548" y="2931"/>
            <a:ext cx="11553972" cy="6738635"/>
            <a:chOff x="571165" y="-244696"/>
            <a:chExt cx="11553972" cy="6738635"/>
          </a:xfrm>
        </p:grpSpPr>
        <p:sp>
          <p:nvSpPr>
            <p:cNvPr id="12" name="TextBox 11">
              <a:extLst>
                <a:ext uri="{FF2B5EF4-FFF2-40B4-BE49-F238E27FC236}">
                  <a16:creationId xmlns:a16="http://schemas.microsoft.com/office/drawing/2014/main" id="{F69CEDE3-6954-49A3-B9EB-B670E425BDE6}"/>
                </a:ext>
              </a:extLst>
            </p:cNvPr>
            <p:cNvSpPr txBox="1"/>
            <p:nvPr/>
          </p:nvSpPr>
          <p:spPr>
            <a:xfrm>
              <a:off x="9965035" y="5992704"/>
              <a:ext cx="932138" cy="369332"/>
            </a:xfrm>
            <a:prstGeom prst="rect">
              <a:avLst/>
            </a:prstGeom>
            <a:noFill/>
          </p:spPr>
          <p:txBody>
            <a:bodyPr wrap="square" rtlCol="0">
              <a:spAutoFit/>
            </a:bodyPr>
            <a:lstStyle/>
            <a:p>
              <a:r>
                <a:rPr lang="en-GB"/>
                <a:t>High</a:t>
              </a:r>
            </a:p>
          </p:txBody>
        </p:sp>
        <p:grpSp>
          <p:nvGrpSpPr>
            <p:cNvPr id="26" name="Group 25">
              <a:extLst>
                <a:ext uri="{FF2B5EF4-FFF2-40B4-BE49-F238E27FC236}">
                  <a16:creationId xmlns:a16="http://schemas.microsoft.com/office/drawing/2014/main" id="{B033E9E0-E944-4524-9B88-CFC57253E878}"/>
                </a:ext>
              </a:extLst>
            </p:cNvPr>
            <p:cNvGrpSpPr/>
            <p:nvPr/>
          </p:nvGrpSpPr>
          <p:grpSpPr>
            <a:xfrm>
              <a:off x="571165" y="-244696"/>
              <a:ext cx="11553972" cy="6738635"/>
              <a:chOff x="509290" y="-540321"/>
              <a:chExt cx="11553972" cy="6738635"/>
            </a:xfrm>
          </p:grpSpPr>
          <p:cxnSp>
            <p:nvCxnSpPr>
              <p:cNvPr id="4" name="Straight Arrow Connector 3">
                <a:extLst>
                  <a:ext uri="{FF2B5EF4-FFF2-40B4-BE49-F238E27FC236}">
                    <a16:creationId xmlns:a16="http://schemas.microsoft.com/office/drawing/2014/main" id="{E7424AAC-CDAD-4F6F-B74D-41A44B36FB84}"/>
                  </a:ext>
                </a:extLst>
              </p:cNvPr>
              <p:cNvCxnSpPr>
                <a:cxnSpLocks/>
              </p:cNvCxnSpPr>
              <p:nvPr/>
            </p:nvCxnSpPr>
            <p:spPr>
              <a:xfrm>
                <a:off x="2032942" y="6198314"/>
                <a:ext cx="8674256"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a:extLst>
                  <a:ext uri="{FF2B5EF4-FFF2-40B4-BE49-F238E27FC236}">
                    <a16:creationId xmlns:a16="http://schemas.microsoft.com/office/drawing/2014/main" id="{0C828F51-C96F-44F6-8F4B-F659E969F68F}"/>
                  </a:ext>
                </a:extLst>
              </p:cNvPr>
              <p:cNvCxnSpPr>
                <a:cxnSpLocks/>
              </p:cNvCxnSpPr>
              <p:nvPr/>
            </p:nvCxnSpPr>
            <p:spPr>
              <a:xfrm flipV="1">
                <a:off x="1759447" y="1107581"/>
                <a:ext cx="0" cy="441476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id="{64585C60-AB29-4F33-A6C9-ADF5807AD01B}"/>
                  </a:ext>
                </a:extLst>
              </p:cNvPr>
              <p:cNvSpPr txBox="1"/>
              <p:nvPr/>
            </p:nvSpPr>
            <p:spPr>
              <a:xfrm>
                <a:off x="4780721" y="5782624"/>
                <a:ext cx="3279914" cy="369332"/>
              </a:xfrm>
              <a:prstGeom prst="rect">
                <a:avLst/>
              </a:prstGeom>
              <a:noFill/>
            </p:spPr>
            <p:txBody>
              <a:bodyPr wrap="square" lIns="91440" tIns="45720" rIns="91440" bIns="45720" rtlCol="0" anchor="t">
                <a:spAutoFit/>
              </a:bodyPr>
              <a:lstStyle/>
              <a:p>
                <a:pPr algn="ctr"/>
                <a:r>
                  <a:rPr lang="en-GB" b="1">
                    <a:cs typeface="Calibri"/>
                  </a:rPr>
                  <a:t>Impact</a:t>
                </a:r>
              </a:p>
            </p:txBody>
          </p:sp>
          <p:sp>
            <p:nvSpPr>
              <p:cNvPr id="9" name="TextBox 8">
                <a:extLst>
                  <a:ext uri="{FF2B5EF4-FFF2-40B4-BE49-F238E27FC236}">
                    <a16:creationId xmlns:a16="http://schemas.microsoft.com/office/drawing/2014/main" id="{DFC10A5F-870A-4A48-87A9-4F7DED31EDA8}"/>
                  </a:ext>
                </a:extLst>
              </p:cNvPr>
              <p:cNvSpPr txBox="1"/>
              <p:nvPr/>
            </p:nvSpPr>
            <p:spPr>
              <a:xfrm>
                <a:off x="509290" y="3022201"/>
                <a:ext cx="3279914" cy="369332"/>
              </a:xfrm>
              <a:prstGeom prst="rect">
                <a:avLst/>
              </a:prstGeom>
              <a:noFill/>
            </p:spPr>
            <p:txBody>
              <a:bodyPr wrap="square" rtlCol="0">
                <a:spAutoFit/>
              </a:bodyPr>
              <a:lstStyle/>
              <a:p>
                <a:r>
                  <a:rPr lang="en-GB" b="1"/>
                  <a:t>Likelihood</a:t>
                </a:r>
              </a:p>
            </p:txBody>
          </p:sp>
          <p:sp>
            <p:nvSpPr>
              <p:cNvPr id="10" name="TextBox 9">
                <a:extLst>
                  <a:ext uri="{FF2B5EF4-FFF2-40B4-BE49-F238E27FC236}">
                    <a16:creationId xmlns:a16="http://schemas.microsoft.com/office/drawing/2014/main" id="{3C8C969F-BD2A-428B-9959-947BDABA90F2}"/>
                  </a:ext>
                </a:extLst>
              </p:cNvPr>
              <p:cNvSpPr txBox="1"/>
              <p:nvPr/>
            </p:nvSpPr>
            <p:spPr>
              <a:xfrm>
                <a:off x="1966304" y="5725683"/>
                <a:ext cx="1461052" cy="369332"/>
              </a:xfrm>
              <a:prstGeom prst="rect">
                <a:avLst/>
              </a:prstGeom>
              <a:noFill/>
            </p:spPr>
            <p:txBody>
              <a:bodyPr wrap="square" rtlCol="0">
                <a:spAutoFit/>
              </a:bodyPr>
              <a:lstStyle/>
              <a:p>
                <a:r>
                  <a:rPr lang="en-GB"/>
                  <a:t>Low</a:t>
                </a:r>
              </a:p>
            </p:txBody>
          </p:sp>
          <p:sp>
            <p:nvSpPr>
              <p:cNvPr id="11" name="TextBox 10">
                <a:extLst>
                  <a:ext uri="{FF2B5EF4-FFF2-40B4-BE49-F238E27FC236}">
                    <a16:creationId xmlns:a16="http://schemas.microsoft.com/office/drawing/2014/main" id="{0890DC3E-92A6-43F4-ABFE-6A2A4640A9BD}"/>
                  </a:ext>
                </a:extLst>
              </p:cNvPr>
              <p:cNvSpPr txBox="1"/>
              <p:nvPr/>
            </p:nvSpPr>
            <p:spPr>
              <a:xfrm>
                <a:off x="1159554" y="5286489"/>
                <a:ext cx="1461052" cy="369332"/>
              </a:xfrm>
              <a:prstGeom prst="rect">
                <a:avLst/>
              </a:prstGeom>
              <a:noFill/>
            </p:spPr>
            <p:txBody>
              <a:bodyPr wrap="square" rtlCol="0">
                <a:spAutoFit/>
              </a:bodyPr>
              <a:lstStyle/>
              <a:p>
                <a:r>
                  <a:rPr lang="en-GB"/>
                  <a:t>Low</a:t>
                </a:r>
              </a:p>
            </p:txBody>
          </p:sp>
          <p:sp>
            <p:nvSpPr>
              <p:cNvPr id="13" name="TextBox 12">
                <a:extLst>
                  <a:ext uri="{FF2B5EF4-FFF2-40B4-BE49-F238E27FC236}">
                    <a16:creationId xmlns:a16="http://schemas.microsoft.com/office/drawing/2014/main" id="{2F891D98-E0D0-44C8-97DD-7675F7BAB57D}"/>
                  </a:ext>
                </a:extLst>
              </p:cNvPr>
              <p:cNvSpPr txBox="1"/>
              <p:nvPr/>
            </p:nvSpPr>
            <p:spPr>
              <a:xfrm>
                <a:off x="1159554" y="1152938"/>
                <a:ext cx="1461052" cy="369332"/>
              </a:xfrm>
              <a:prstGeom prst="rect">
                <a:avLst/>
              </a:prstGeom>
              <a:noFill/>
            </p:spPr>
            <p:txBody>
              <a:bodyPr wrap="square" rtlCol="0">
                <a:spAutoFit/>
              </a:bodyPr>
              <a:lstStyle/>
              <a:p>
                <a:r>
                  <a:rPr lang="en-GB"/>
                  <a:t>High</a:t>
                </a:r>
              </a:p>
            </p:txBody>
          </p:sp>
          <p:sp>
            <p:nvSpPr>
              <p:cNvPr id="24" name="TextBox 23">
                <a:extLst>
                  <a:ext uri="{FF2B5EF4-FFF2-40B4-BE49-F238E27FC236}">
                    <a16:creationId xmlns:a16="http://schemas.microsoft.com/office/drawing/2014/main" id="{2CDDC579-11CC-4231-9CF9-2E4A09A7ED4D}"/>
                  </a:ext>
                </a:extLst>
              </p:cNvPr>
              <p:cNvSpPr txBox="1"/>
              <p:nvPr/>
            </p:nvSpPr>
            <p:spPr>
              <a:xfrm>
                <a:off x="10982615" y="-540321"/>
                <a:ext cx="1080647" cy="1384995"/>
              </a:xfrm>
              <a:prstGeom prst="rect">
                <a:avLst/>
              </a:prstGeom>
              <a:noFill/>
              <a:ln>
                <a:solidFill>
                  <a:schemeClr val="tx1"/>
                </a:solidFill>
                <a:prstDash val="solid"/>
              </a:ln>
            </p:spPr>
            <p:txBody>
              <a:bodyPr wrap="square" lIns="91440" tIns="45720" rIns="91440" bIns="45720" rtlCol="0" anchor="t">
                <a:spAutoFit/>
              </a:bodyPr>
              <a:lstStyle/>
              <a:p>
                <a:endParaRPr lang="en-GB" sz="1400"/>
              </a:p>
              <a:p>
                <a:r>
                  <a:rPr lang="en-GB" sz="1400"/>
                  <a:t>All other risks not shown here are rated green</a:t>
                </a:r>
                <a:endParaRPr lang="en-GB">
                  <a:ea typeface="Calibri"/>
                  <a:cs typeface="Calibri"/>
                </a:endParaRPr>
              </a:p>
            </p:txBody>
          </p:sp>
        </p:grpSp>
      </p:grpSp>
    </p:spTree>
    <p:extLst>
      <p:ext uri="{BB962C8B-B14F-4D97-AF65-F5344CB8AC3E}">
        <p14:creationId xmlns:p14="http://schemas.microsoft.com/office/powerpoint/2010/main" val="303937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3407A2F-65FA-4DA8-AD04-B6934358F350}"/>
              </a:ext>
            </a:extLst>
          </p:cNvPr>
          <p:cNvGraphicFramePr>
            <a:graphicFrameLocks noGrp="1"/>
          </p:cNvGraphicFramePr>
          <p:nvPr>
            <p:extLst>
              <p:ext uri="{D42A27DB-BD31-4B8C-83A1-F6EECF244321}">
                <p14:modId xmlns:p14="http://schemas.microsoft.com/office/powerpoint/2010/main" val="179116740"/>
              </p:ext>
            </p:extLst>
          </p:nvPr>
        </p:nvGraphicFramePr>
        <p:xfrm>
          <a:off x="2080496" y="374911"/>
          <a:ext cx="8729253" cy="5721175"/>
        </p:xfrm>
        <a:graphic>
          <a:graphicData uri="http://schemas.openxmlformats.org/drawingml/2006/table">
            <a:tbl>
              <a:tblPr>
                <a:tableStyleId>{5C22544A-7EE6-4342-B048-85BDC9FD1C3A}</a:tableStyleId>
              </a:tblPr>
              <a:tblGrid>
                <a:gridCol w="1381124">
                  <a:extLst>
                    <a:ext uri="{9D8B030D-6E8A-4147-A177-3AD203B41FA5}">
                      <a16:colId xmlns:a16="http://schemas.microsoft.com/office/drawing/2014/main" val="4136857135"/>
                    </a:ext>
                  </a:extLst>
                </a:gridCol>
                <a:gridCol w="1731451">
                  <a:extLst>
                    <a:ext uri="{9D8B030D-6E8A-4147-A177-3AD203B41FA5}">
                      <a16:colId xmlns:a16="http://schemas.microsoft.com/office/drawing/2014/main" val="2032893601"/>
                    </a:ext>
                  </a:extLst>
                </a:gridCol>
                <a:gridCol w="1404170">
                  <a:extLst>
                    <a:ext uri="{9D8B030D-6E8A-4147-A177-3AD203B41FA5}">
                      <a16:colId xmlns:a16="http://schemas.microsoft.com/office/drawing/2014/main" val="4082464104"/>
                    </a:ext>
                  </a:extLst>
                </a:gridCol>
                <a:gridCol w="1464814">
                  <a:extLst>
                    <a:ext uri="{9D8B030D-6E8A-4147-A177-3AD203B41FA5}">
                      <a16:colId xmlns:a16="http://schemas.microsoft.com/office/drawing/2014/main" val="3846346022"/>
                    </a:ext>
                  </a:extLst>
                </a:gridCol>
                <a:gridCol w="1343524">
                  <a:extLst>
                    <a:ext uri="{9D8B030D-6E8A-4147-A177-3AD203B41FA5}">
                      <a16:colId xmlns:a16="http://schemas.microsoft.com/office/drawing/2014/main" val="4102891990"/>
                    </a:ext>
                  </a:extLst>
                </a:gridCol>
                <a:gridCol w="1404170">
                  <a:extLst>
                    <a:ext uri="{9D8B030D-6E8A-4147-A177-3AD203B41FA5}">
                      <a16:colId xmlns:a16="http://schemas.microsoft.com/office/drawing/2014/main" val="3615632990"/>
                    </a:ext>
                  </a:extLst>
                </a:gridCol>
              </a:tblGrid>
              <a:tr h="834215">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r>
                        <a:rPr lang="en-GB" sz="1100" b="0" i="0" u="none" strike="noStrike">
                          <a:solidFill>
                            <a:srgbClr val="000000"/>
                          </a:solidFill>
                          <a:effectLst/>
                          <a:latin typeface="Calibri"/>
                        </a:rPr>
                        <a:t>Invasive species</a:t>
                      </a: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r>
                        <a:rPr lang="en-GB" sz="1100" b="0" i="0" u="none" strike="noStrike">
                          <a:solidFill>
                            <a:srgbClr val="000000"/>
                          </a:solidFill>
                          <a:effectLst/>
                          <a:latin typeface="Calibri"/>
                        </a:rPr>
                        <a:t>One-off encroachment </a:t>
                      </a:r>
                    </a:p>
                    <a:p>
                      <a:pPr marL="0" indent="0" algn="l" fontAlgn="b">
                        <a:buNone/>
                      </a:pPr>
                      <a:endParaRPr lang="en-GB" sz="1100" b="0" i="0" u="none" strike="noStrike">
                        <a:solidFill>
                          <a:srgbClr val="000000"/>
                        </a:solidFill>
                        <a:effectLst/>
                        <a:latin typeface="Calibri"/>
                      </a:endParaRPr>
                    </a:p>
                  </a:txBody>
                  <a:tcPr marL="6350" marR="6350" marT="6350" marB="0" anchor="ctr">
                    <a:solidFill>
                      <a:schemeClr val="accent2"/>
                    </a:solidFill>
                  </a:tcPr>
                </a:tc>
                <a:tc>
                  <a:txBody>
                    <a:bodyPr/>
                    <a:lstStyle/>
                    <a:p>
                      <a:pPr marL="0" indent="0" algn="l" fontAlgn="b">
                        <a:buNone/>
                      </a:pPr>
                      <a:endParaRPr lang="en-GB" sz="1100" b="0" i="0" u="none" strike="noStrike">
                        <a:solidFill>
                          <a:srgbClr val="000000"/>
                        </a:solidFill>
                        <a:effectLst/>
                        <a:latin typeface="Calibri"/>
                      </a:endParaRPr>
                    </a:p>
                    <a:p>
                      <a:pPr marL="171450" lvl="0" indent="-171450" algn="l">
                        <a:buFont typeface="Arial" panose="020B0604020202020204" pitchFamily="34" charset="0"/>
                        <a:buChar char="•"/>
                      </a:pPr>
                      <a:r>
                        <a:rPr lang="en-GB" sz="1100" b="0" i="0" u="none" strike="noStrike">
                          <a:solidFill>
                            <a:srgbClr val="000000"/>
                          </a:solidFill>
                          <a:effectLst/>
                          <a:latin typeface="Calibri"/>
                        </a:rPr>
                        <a:t>Increased usage pressures</a:t>
                      </a:r>
                    </a:p>
                    <a:p>
                      <a:pPr marL="171450" lvl="0" indent="-171450" algn="l">
                        <a:buFont typeface="Arial" panose="020B0604020202020204" pitchFamily="34" charset="0"/>
                        <a:buChar char="•"/>
                      </a:pPr>
                      <a:r>
                        <a:rPr lang="en-GB" sz="1100" b="0" i="0" u="none" strike="noStrike">
                          <a:solidFill>
                            <a:srgbClr val="000000"/>
                          </a:solidFill>
                          <a:effectLst/>
                          <a:latin typeface="Calibri"/>
                        </a:rPr>
                        <a:t>Persistent encroachment</a:t>
                      </a:r>
                    </a:p>
                    <a:p>
                      <a:pPr marL="171450" lvl="0" indent="-171450" algn="l">
                        <a:buFont typeface="Arial" panose="020B0604020202020204" pitchFamily="34" charset="0"/>
                        <a:buChar char="•"/>
                      </a:pPr>
                      <a:r>
                        <a:rPr lang="en-GB" sz="1100" b="0" i="0" u="none" strike="noStrike">
                          <a:solidFill>
                            <a:srgbClr val="000000"/>
                          </a:solidFill>
                          <a:effectLst/>
                          <a:latin typeface="Calibri"/>
                        </a:rPr>
                        <a:t>Violent/sexual offence.</a:t>
                      </a: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FF00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0000"/>
                    </a:solidFill>
                  </a:tcPr>
                </a:tc>
                <a:extLst>
                  <a:ext uri="{0D108BD9-81ED-4DB2-BD59-A6C34878D82A}">
                    <a16:rowId xmlns:a16="http://schemas.microsoft.com/office/drawing/2014/main" val="1283932417"/>
                  </a:ext>
                </a:extLst>
              </a:tr>
              <a:tr h="834215">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p>
                      <a:pPr marL="171450" lvl="0" indent="-171450" algn="l">
                        <a:buFont typeface="Arial"/>
                        <a:buChar char="•"/>
                      </a:pPr>
                      <a:r>
                        <a:rPr lang="en-GB" sz="1100" b="0" i="0" u="none" strike="noStrike">
                          <a:solidFill>
                            <a:srgbClr val="000000"/>
                          </a:solidFill>
                          <a:effectLst/>
                          <a:latin typeface="Calibri"/>
                        </a:rPr>
                        <a:t>Trees or branches falling</a:t>
                      </a:r>
                    </a:p>
                  </a:txBody>
                  <a:tcPr marL="6350" marR="6350" marT="6350" marB="0" anchor="ctr">
                    <a:solidFill>
                      <a:srgbClr val="FFFF00"/>
                    </a:solidFill>
                  </a:tcPr>
                </a:tc>
                <a:tc>
                  <a:txBody>
                    <a:bodyPr/>
                    <a:lstStyle/>
                    <a:p>
                      <a:pPr marL="0" indent="0" algn="l" fontAlgn="b">
                        <a:buNone/>
                      </a:pPr>
                      <a:endParaRPr lang="en-GB" sz="1100" b="0" i="0" u="none" strike="noStrike">
                        <a:solidFill>
                          <a:srgbClr val="000000"/>
                        </a:solidFill>
                        <a:effectLst/>
                        <a:latin typeface="Calibri"/>
                      </a:endParaRPr>
                    </a:p>
                    <a:p>
                      <a:pPr marL="171450" lvl="0" indent="-171450" algn="l">
                        <a:buFont typeface="Arial"/>
                        <a:buChar char="•"/>
                      </a:pPr>
                      <a:r>
                        <a:rPr lang="en-GB" sz="1100" b="0" i="0" u="none" strike="noStrike">
                          <a:solidFill>
                            <a:srgbClr val="000000"/>
                          </a:solidFill>
                          <a:effectLst/>
                          <a:latin typeface="Calibri"/>
                        </a:rPr>
                        <a:t>No Contractors</a:t>
                      </a:r>
                    </a:p>
                    <a:p>
                      <a:pPr marL="171450" lvl="0" indent="-171450" algn="l">
                        <a:buFont typeface="Arial"/>
                        <a:buChar char="•"/>
                      </a:pPr>
                      <a:r>
                        <a:rPr lang="en-GB" sz="1100" b="0" i="0" u="none" strike="noStrike">
                          <a:solidFill>
                            <a:srgbClr val="000000"/>
                          </a:solidFill>
                          <a:effectLst/>
                          <a:latin typeface="Calibri"/>
                        </a:rPr>
                        <a:t>Anti-social behaviour</a:t>
                      </a:r>
                      <a:endParaRPr lang="en-GB"/>
                    </a:p>
                    <a:p>
                      <a:pPr marL="171450" lvl="0" indent="-171450" algn="l">
                        <a:buFont typeface="Arial"/>
                        <a:buChar char="•"/>
                      </a:pPr>
                      <a:r>
                        <a:rPr lang="en-GB" sz="1100" b="0" i="0" u="none" strike="noStrike" noProof="0">
                          <a:solidFill>
                            <a:srgbClr val="000000"/>
                          </a:solidFill>
                          <a:effectLst/>
                        </a:rPr>
                        <a:t>Cost increase above RPI</a:t>
                      </a:r>
                      <a:endParaRPr lang="en-GB" sz="1100" b="0" i="0" u="none" strike="noStrike">
                        <a:solidFill>
                          <a:srgbClr val="000000"/>
                        </a:solidFill>
                        <a:effectLst/>
                        <a:latin typeface="Calibri"/>
                      </a:endParaRPr>
                    </a:p>
                    <a:p>
                      <a:pPr marL="171450" lvl="0" indent="-171450" algn="l">
                        <a:buFont typeface="Arial"/>
                        <a:buChar char="•"/>
                      </a:pPr>
                      <a:r>
                        <a:rPr lang="en-GB" sz="1100" b="0" i="0" u="none" strike="noStrike" noProof="0">
                          <a:solidFill>
                            <a:srgbClr val="000000"/>
                          </a:solidFill>
                          <a:effectLst/>
                          <a:latin typeface="Calibri"/>
                        </a:rPr>
                        <a:t>Expenditure exceeds budget + reserves</a:t>
                      </a:r>
                      <a:endParaRPr lang="en-GB" sz="1100" b="0" i="0" u="none" strike="noStrike" noProof="0">
                        <a:solidFill>
                          <a:srgbClr val="000000"/>
                        </a:solidFill>
                        <a:effectLst/>
                      </a:endParaRPr>
                    </a:p>
                  </a:txBody>
                  <a:tcPr marL="6350" marR="6350" marT="6350" marB="0" anchor="ctr">
                    <a:solidFill>
                      <a:schemeClr val="accent2"/>
                    </a:solidFill>
                  </a:tcPr>
                </a:tc>
                <a:tc>
                  <a:txBody>
                    <a:bodyPr/>
                    <a:lstStyle/>
                    <a:p>
                      <a:pPr marL="0" indent="0" algn="l" fontAlgn="b">
                        <a:buNone/>
                      </a:pPr>
                      <a:endParaRPr lang="en-GB" sz="1100" b="0" i="0" u="none" strike="noStrike">
                        <a:solidFill>
                          <a:srgbClr val="000000"/>
                        </a:solidFill>
                        <a:effectLst/>
                        <a:latin typeface="Calibri"/>
                      </a:endParaRP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0000"/>
                    </a:solidFill>
                  </a:tcPr>
                </a:tc>
                <a:extLst>
                  <a:ext uri="{0D108BD9-81ED-4DB2-BD59-A6C34878D82A}">
                    <a16:rowId xmlns:a16="http://schemas.microsoft.com/office/drawing/2014/main" val="3075495111"/>
                  </a:ext>
                </a:extLst>
              </a:tr>
              <a:tr h="834215">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p>
                      <a:pPr marL="171450" indent="-171450" algn="l" fontAlgn="b">
                        <a:buFont typeface="Arial" panose="020B0604020202020204" pitchFamily="34" charset="0"/>
                        <a:buChar char="•"/>
                      </a:pPr>
                      <a:r>
                        <a:rPr lang="en-GB" sz="1100" b="0" i="0" u="none" strike="noStrike">
                          <a:solidFill>
                            <a:srgbClr val="000000"/>
                          </a:solidFill>
                          <a:effectLst/>
                          <a:latin typeface="Calibri"/>
                        </a:rPr>
                        <a:t>Loss of priority or protected species</a:t>
                      </a:r>
                    </a:p>
                    <a:p>
                      <a:pPr marL="171450" lvl="0" indent="-171450" algn="l">
                        <a:buFont typeface="Arial" panose="020B0604020202020204" pitchFamily="34" charset="0"/>
                        <a:buChar char="•"/>
                      </a:pPr>
                      <a:r>
                        <a:rPr lang="en-GB" sz="1100" b="0" i="0" u="none" strike="noStrike">
                          <a:solidFill>
                            <a:srgbClr val="000000"/>
                          </a:solidFill>
                          <a:effectLst/>
                          <a:latin typeface="Calibri"/>
                        </a:rPr>
                        <a:t>Incident/accident /injury on Common.</a:t>
                      </a:r>
                    </a:p>
                    <a:p>
                      <a:pPr marL="171450" lvl="0" indent="-171450" algn="l">
                        <a:buFont typeface="Arial" panose="020B0604020202020204" pitchFamily="34" charset="0"/>
                        <a:buChar char="•"/>
                      </a:pPr>
                      <a:r>
                        <a:rPr lang="en-GB" sz="1100" b="0" i="0" u="none" strike="noStrike">
                          <a:solidFill>
                            <a:srgbClr val="000000"/>
                          </a:solidFill>
                          <a:effectLst/>
                          <a:latin typeface="Calibri"/>
                        </a:rPr>
                        <a:t>Contractor H&amp;S ineffective</a:t>
                      </a:r>
                    </a:p>
                    <a:p>
                      <a:pPr marL="0" lvl="0" indent="0" algn="l">
                        <a:buNone/>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r>
                        <a:rPr lang="en-GB" sz="1100" b="0" i="0" u="none" strike="noStrike">
                          <a:solidFill>
                            <a:srgbClr val="000000"/>
                          </a:solidFill>
                          <a:effectLst/>
                          <a:latin typeface="Calibri"/>
                        </a:rPr>
                        <a:t>Habitat degeneration</a:t>
                      </a:r>
                    </a:p>
                    <a:p>
                      <a:pPr marL="171450" lvl="0" indent="-171450" algn="l">
                        <a:buFont typeface="Arial" panose="020B0604020202020204" pitchFamily="34" charset="0"/>
                        <a:buChar char="•"/>
                      </a:pPr>
                      <a:r>
                        <a:rPr lang="en-GB" sz="1100" b="0" i="0" u="none" strike="noStrike">
                          <a:solidFill>
                            <a:srgbClr val="000000"/>
                          </a:solidFill>
                          <a:effectLst/>
                          <a:latin typeface="Calibri"/>
                        </a:rPr>
                        <a:t>General contract issues.</a:t>
                      </a: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r>
                        <a:rPr lang="en-GB" sz="1100" b="0" i="0" u="none" strike="noStrike">
                          <a:solidFill>
                            <a:srgbClr val="000000"/>
                          </a:solidFill>
                          <a:effectLst/>
                          <a:latin typeface="Calibri"/>
                        </a:rPr>
                        <a:t>Permanent encroachment</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Extensive storm damage</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Extensive disease</a:t>
                      </a:r>
                    </a:p>
                  </a:txBody>
                  <a:tcPr marL="6350" marR="6350" marT="6350" marB="0" anchor="ctr">
                    <a:solidFill>
                      <a:schemeClr val="accent2"/>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chemeClr val="accent2"/>
                    </a:solidFill>
                  </a:tcPr>
                </a:tc>
                <a:extLst>
                  <a:ext uri="{0D108BD9-81ED-4DB2-BD59-A6C34878D82A}">
                    <a16:rowId xmlns:a16="http://schemas.microsoft.com/office/drawing/2014/main" val="321994818"/>
                  </a:ext>
                </a:extLst>
              </a:tr>
              <a:tr h="834215">
                <a:tc>
                  <a:txBody>
                    <a:bodyPr/>
                    <a:lstStyle/>
                    <a:p>
                      <a:pPr marL="171450" indent="-171450" algn="l">
                        <a:buFont typeface="Arial" panose="020B0604020202020204" pitchFamily="34" charset="0"/>
                        <a:buChar char="•"/>
                      </a:pPr>
                      <a:endParaRPr lang="en-GB" sz="1100"/>
                    </a:p>
                  </a:txBody>
                  <a:tcPr marL="6350" marR="6350" marT="6350" marB="0" anchor="ctr">
                    <a:solidFill>
                      <a:srgbClr val="92D050"/>
                    </a:solidFill>
                  </a:tcPr>
                </a:tc>
                <a:tc>
                  <a:txBody>
                    <a:bodyPr/>
                    <a:lstStyle/>
                    <a:p>
                      <a:pPr marL="171450" indent="-171450" algn="l">
                        <a:buFont typeface="Arial" panose="020B0604020202020204" pitchFamily="34" charset="0"/>
                        <a:buChar char="•"/>
                      </a:pPr>
                      <a:endParaRPr lang="en-GB" sz="1100" b="0"/>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r>
                        <a:rPr lang="en-GB" sz="1100" b="0" i="0" u="none" strike="noStrike">
                          <a:solidFill>
                            <a:srgbClr val="000000"/>
                          </a:solidFill>
                          <a:effectLst/>
                          <a:latin typeface="Calibri"/>
                        </a:rPr>
                        <a:t>Addition of new land</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Fire damage</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Public disorder</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Reduced funding</a:t>
                      </a:r>
                    </a:p>
                    <a:p>
                      <a:pPr marL="171450" indent="-171450" algn="l" fontAlgn="b">
                        <a:buFont typeface="Arial" panose="020B0604020202020204" pitchFamily="34" charset="0"/>
                        <a:buChar char="•"/>
                      </a:pPr>
                      <a:r>
                        <a:rPr lang="en-GB" sz="1100" b="0" i="0" u="none" strike="noStrike">
                          <a:solidFill>
                            <a:srgbClr val="000000"/>
                          </a:solidFill>
                          <a:effectLst/>
                          <a:latin typeface="Calibri"/>
                        </a:rPr>
                        <a:t>Employee H&amp;S</a:t>
                      </a:r>
                    </a:p>
                    <a:p>
                      <a:pPr marL="0" indent="0" algn="l" fontAlgn="b">
                        <a:buNone/>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chemeClr val="accent2"/>
                    </a:solidFill>
                  </a:tcPr>
                </a:tc>
                <a:extLst>
                  <a:ext uri="{0D108BD9-81ED-4DB2-BD59-A6C34878D82A}">
                    <a16:rowId xmlns:a16="http://schemas.microsoft.com/office/drawing/2014/main" val="522210530"/>
                  </a:ext>
                </a:extLst>
              </a:tr>
              <a:tr h="834215">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92D050"/>
                    </a:solidFill>
                  </a:tcPr>
                </a:tc>
                <a:tc>
                  <a:txBody>
                    <a:bodyPr/>
                    <a:lstStyle/>
                    <a:p>
                      <a:pPr marL="0" indent="0" algn="l" fontAlgn="b">
                        <a:buNone/>
                      </a:pPr>
                      <a:endParaRPr lang="en-GB" sz="1100" b="0" i="0" u="none" strike="noStrike">
                        <a:solidFill>
                          <a:srgbClr val="000000"/>
                        </a:solidFill>
                        <a:effectLst/>
                        <a:latin typeface="Calibri"/>
                      </a:endParaRPr>
                    </a:p>
                  </a:txBody>
                  <a:tcPr marL="6350" marR="6350" marT="6350" marB="0" anchor="ctr">
                    <a:solidFill>
                      <a:srgbClr val="FFFF00"/>
                    </a:solidFill>
                  </a:tcPr>
                </a:tc>
                <a:tc>
                  <a:txBody>
                    <a:bodyPr/>
                    <a:lstStyle/>
                    <a:p>
                      <a:pPr marL="171450" indent="-171450" algn="l" fontAlgn="b">
                        <a:buFont typeface="Arial" panose="020B0604020202020204" pitchFamily="34" charset="0"/>
                        <a:buChar char="•"/>
                      </a:pPr>
                      <a:endParaRPr lang="en-GB" sz="1100" b="0" i="0" u="none" strike="noStrike">
                        <a:solidFill>
                          <a:srgbClr val="000000"/>
                        </a:solidFill>
                        <a:effectLst/>
                        <a:latin typeface="Calibri" panose="020F0502020204030204" pitchFamily="34" charset="0"/>
                      </a:endParaRPr>
                    </a:p>
                  </a:txBody>
                  <a:tcPr marL="6350" marR="6350" marT="6350" marB="0" anchor="ctr">
                    <a:solidFill>
                      <a:srgbClr val="FFFF00"/>
                    </a:solidFill>
                  </a:tcPr>
                </a:tc>
                <a:extLst>
                  <a:ext uri="{0D108BD9-81ED-4DB2-BD59-A6C34878D82A}">
                    <a16:rowId xmlns:a16="http://schemas.microsoft.com/office/drawing/2014/main" val="517889907"/>
                  </a:ext>
                </a:extLst>
              </a:tr>
            </a:tbl>
          </a:graphicData>
        </a:graphic>
      </p:graphicFrame>
      <p:sp>
        <p:nvSpPr>
          <p:cNvPr id="14" name="Subtitle 2">
            <a:extLst>
              <a:ext uri="{FF2B5EF4-FFF2-40B4-BE49-F238E27FC236}">
                <a16:creationId xmlns:a16="http://schemas.microsoft.com/office/drawing/2014/main" id="{890F530D-5DBE-4A56-BCFC-9CE5E8A89BE9}"/>
              </a:ext>
            </a:extLst>
          </p:cNvPr>
          <p:cNvSpPr txBox="1">
            <a:spLocks/>
          </p:cNvSpPr>
          <p:nvPr/>
        </p:nvSpPr>
        <p:spPr>
          <a:xfrm>
            <a:off x="254691" y="394527"/>
            <a:ext cx="1492250" cy="1060449"/>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a:t>Key risks  - March 2023</a:t>
            </a:r>
            <a:endParaRPr lang="en-GB" sz="1800">
              <a:ea typeface="Calibri"/>
              <a:cs typeface="Calibri"/>
            </a:endParaRPr>
          </a:p>
        </p:txBody>
      </p:sp>
      <p:grpSp>
        <p:nvGrpSpPr>
          <p:cNvPr id="27" name="Group 26">
            <a:extLst>
              <a:ext uri="{FF2B5EF4-FFF2-40B4-BE49-F238E27FC236}">
                <a16:creationId xmlns:a16="http://schemas.microsoft.com/office/drawing/2014/main" id="{99137222-FB3D-4C1D-B93D-2E01B053651C}"/>
              </a:ext>
            </a:extLst>
          </p:cNvPr>
          <p:cNvGrpSpPr/>
          <p:nvPr/>
        </p:nvGrpSpPr>
        <p:grpSpPr>
          <a:xfrm>
            <a:off x="485548" y="21665"/>
            <a:ext cx="11469834" cy="6719901"/>
            <a:chOff x="571165" y="-225962"/>
            <a:chExt cx="11469834" cy="6719901"/>
          </a:xfrm>
        </p:grpSpPr>
        <p:sp>
          <p:nvSpPr>
            <p:cNvPr id="12" name="TextBox 11">
              <a:extLst>
                <a:ext uri="{FF2B5EF4-FFF2-40B4-BE49-F238E27FC236}">
                  <a16:creationId xmlns:a16="http://schemas.microsoft.com/office/drawing/2014/main" id="{F69CEDE3-6954-49A3-B9EB-B670E425BDE6}"/>
                </a:ext>
              </a:extLst>
            </p:cNvPr>
            <p:cNvSpPr txBox="1"/>
            <p:nvPr/>
          </p:nvSpPr>
          <p:spPr>
            <a:xfrm>
              <a:off x="9965035" y="5992704"/>
              <a:ext cx="932138" cy="369332"/>
            </a:xfrm>
            <a:prstGeom prst="rect">
              <a:avLst/>
            </a:prstGeom>
            <a:noFill/>
          </p:spPr>
          <p:txBody>
            <a:bodyPr wrap="square" rtlCol="0">
              <a:spAutoFit/>
            </a:bodyPr>
            <a:lstStyle/>
            <a:p>
              <a:r>
                <a:rPr lang="en-GB"/>
                <a:t>High</a:t>
              </a:r>
            </a:p>
          </p:txBody>
        </p:sp>
        <p:grpSp>
          <p:nvGrpSpPr>
            <p:cNvPr id="26" name="Group 25">
              <a:extLst>
                <a:ext uri="{FF2B5EF4-FFF2-40B4-BE49-F238E27FC236}">
                  <a16:creationId xmlns:a16="http://schemas.microsoft.com/office/drawing/2014/main" id="{B033E9E0-E944-4524-9B88-CFC57253E878}"/>
                </a:ext>
              </a:extLst>
            </p:cNvPr>
            <p:cNvGrpSpPr/>
            <p:nvPr/>
          </p:nvGrpSpPr>
          <p:grpSpPr>
            <a:xfrm>
              <a:off x="571165" y="-225962"/>
              <a:ext cx="11469834" cy="6719901"/>
              <a:chOff x="509290" y="-521587"/>
              <a:chExt cx="11469834" cy="6719901"/>
            </a:xfrm>
          </p:grpSpPr>
          <p:cxnSp>
            <p:nvCxnSpPr>
              <p:cNvPr id="4" name="Straight Arrow Connector 3">
                <a:extLst>
                  <a:ext uri="{FF2B5EF4-FFF2-40B4-BE49-F238E27FC236}">
                    <a16:creationId xmlns:a16="http://schemas.microsoft.com/office/drawing/2014/main" id="{E7424AAC-CDAD-4F6F-B74D-41A44B36FB84}"/>
                  </a:ext>
                </a:extLst>
              </p:cNvPr>
              <p:cNvCxnSpPr>
                <a:cxnSpLocks/>
              </p:cNvCxnSpPr>
              <p:nvPr/>
            </p:nvCxnSpPr>
            <p:spPr>
              <a:xfrm>
                <a:off x="2032942" y="6198314"/>
                <a:ext cx="8674256"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a:extLst>
                  <a:ext uri="{FF2B5EF4-FFF2-40B4-BE49-F238E27FC236}">
                    <a16:creationId xmlns:a16="http://schemas.microsoft.com/office/drawing/2014/main" id="{0C828F51-C96F-44F6-8F4B-F659E969F68F}"/>
                  </a:ext>
                </a:extLst>
              </p:cNvPr>
              <p:cNvCxnSpPr>
                <a:cxnSpLocks/>
              </p:cNvCxnSpPr>
              <p:nvPr/>
            </p:nvCxnSpPr>
            <p:spPr>
              <a:xfrm flipV="1">
                <a:off x="1759447" y="1107581"/>
                <a:ext cx="0" cy="441476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id="{64585C60-AB29-4F33-A6C9-ADF5807AD01B}"/>
                  </a:ext>
                </a:extLst>
              </p:cNvPr>
              <p:cNvSpPr txBox="1"/>
              <p:nvPr/>
            </p:nvSpPr>
            <p:spPr>
              <a:xfrm>
                <a:off x="4780721" y="5782624"/>
                <a:ext cx="3279914" cy="369332"/>
              </a:xfrm>
              <a:prstGeom prst="rect">
                <a:avLst/>
              </a:prstGeom>
              <a:noFill/>
            </p:spPr>
            <p:txBody>
              <a:bodyPr wrap="square" rtlCol="0">
                <a:spAutoFit/>
              </a:bodyPr>
              <a:lstStyle/>
              <a:p>
                <a:pPr algn="ctr"/>
                <a:r>
                  <a:rPr lang="en-GB" b="1"/>
                  <a:t>Severity</a:t>
                </a:r>
              </a:p>
            </p:txBody>
          </p:sp>
          <p:sp>
            <p:nvSpPr>
              <p:cNvPr id="9" name="TextBox 8">
                <a:extLst>
                  <a:ext uri="{FF2B5EF4-FFF2-40B4-BE49-F238E27FC236}">
                    <a16:creationId xmlns:a16="http://schemas.microsoft.com/office/drawing/2014/main" id="{DFC10A5F-870A-4A48-87A9-4F7DED31EDA8}"/>
                  </a:ext>
                </a:extLst>
              </p:cNvPr>
              <p:cNvSpPr txBox="1"/>
              <p:nvPr/>
            </p:nvSpPr>
            <p:spPr>
              <a:xfrm>
                <a:off x="509290" y="3022201"/>
                <a:ext cx="3279914" cy="369332"/>
              </a:xfrm>
              <a:prstGeom prst="rect">
                <a:avLst/>
              </a:prstGeom>
              <a:noFill/>
            </p:spPr>
            <p:txBody>
              <a:bodyPr wrap="square" rtlCol="0">
                <a:spAutoFit/>
              </a:bodyPr>
              <a:lstStyle/>
              <a:p>
                <a:r>
                  <a:rPr lang="en-GB" b="1"/>
                  <a:t>Likelihood</a:t>
                </a:r>
              </a:p>
            </p:txBody>
          </p:sp>
          <p:sp>
            <p:nvSpPr>
              <p:cNvPr id="10" name="TextBox 9">
                <a:extLst>
                  <a:ext uri="{FF2B5EF4-FFF2-40B4-BE49-F238E27FC236}">
                    <a16:creationId xmlns:a16="http://schemas.microsoft.com/office/drawing/2014/main" id="{3C8C969F-BD2A-428B-9959-947BDABA90F2}"/>
                  </a:ext>
                </a:extLst>
              </p:cNvPr>
              <p:cNvSpPr txBox="1"/>
              <p:nvPr/>
            </p:nvSpPr>
            <p:spPr>
              <a:xfrm>
                <a:off x="1966304" y="5725683"/>
                <a:ext cx="1461052" cy="369332"/>
              </a:xfrm>
              <a:prstGeom prst="rect">
                <a:avLst/>
              </a:prstGeom>
              <a:noFill/>
            </p:spPr>
            <p:txBody>
              <a:bodyPr wrap="square" rtlCol="0">
                <a:spAutoFit/>
              </a:bodyPr>
              <a:lstStyle/>
              <a:p>
                <a:r>
                  <a:rPr lang="en-GB"/>
                  <a:t>Low</a:t>
                </a:r>
              </a:p>
            </p:txBody>
          </p:sp>
          <p:sp>
            <p:nvSpPr>
              <p:cNvPr id="11" name="TextBox 10">
                <a:extLst>
                  <a:ext uri="{FF2B5EF4-FFF2-40B4-BE49-F238E27FC236}">
                    <a16:creationId xmlns:a16="http://schemas.microsoft.com/office/drawing/2014/main" id="{0890DC3E-92A6-43F4-ABFE-6A2A4640A9BD}"/>
                  </a:ext>
                </a:extLst>
              </p:cNvPr>
              <p:cNvSpPr txBox="1"/>
              <p:nvPr/>
            </p:nvSpPr>
            <p:spPr>
              <a:xfrm>
                <a:off x="1159554" y="5286489"/>
                <a:ext cx="1461052" cy="369332"/>
              </a:xfrm>
              <a:prstGeom prst="rect">
                <a:avLst/>
              </a:prstGeom>
              <a:noFill/>
            </p:spPr>
            <p:txBody>
              <a:bodyPr wrap="square" rtlCol="0">
                <a:spAutoFit/>
              </a:bodyPr>
              <a:lstStyle/>
              <a:p>
                <a:r>
                  <a:rPr lang="en-GB"/>
                  <a:t>Low</a:t>
                </a:r>
              </a:p>
            </p:txBody>
          </p:sp>
          <p:sp>
            <p:nvSpPr>
              <p:cNvPr id="13" name="TextBox 12">
                <a:extLst>
                  <a:ext uri="{FF2B5EF4-FFF2-40B4-BE49-F238E27FC236}">
                    <a16:creationId xmlns:a16="http://schemas.microsoft.com/office/drawing/2014/main" id="{2F891D98-E0D0-44C8-97DD-7675F7BAB57D}"/>
                  </a:ext>
                </a:extLst>
              </p:cNvPr>
              <p:cNvSpPr txBox="1"/>
              <p:nvPr/>
            </p:nvSpPr>
            <p:spPr>
              <a:xfrm>
                <a:off x="1159554" y="1152938"/>
                <a:ext cx="1461052" cy="369332"/>
              </a:xfrm>
              <a:prstGeom prst="rect">
                <a:avLst/>
              </a:prstGeom>
              <a:noFill/>
            </p:spPr>
            <p:txBody>
              <a:bodyPr wrap="square" rtlCol="0">
                <a:spAutoFit/>
              </a:bodyPr>
              <a:lstStyle/>
              <a:p>
                <a:r>
                  <a:rPr lang="en-GB"/>
                  <a:t>High</a:t>
                </a:r>
              </a:p>
            </p:txBody>
          </p:sp>
          <p:sp>
            <p:nvSpPr>
              <p:cNvPr id="24" name="TextBox 23">
                <a:extLst>
                  <a:ext uri="{FF2B5EF4-FFF2-40B4-BE49-F238E27FC236}">
                    <a16:creationId xmlns:a16="http://schemas.microsoft.com/office/drawing/2014/main" id="{2CDDC579-11CC-4231-9CF9-2E4A09A7ED4D}"/>
                  </a:ext>
                </a:extLst>
              </p:cNvPr>
              <p:cNvSpPr txBox="1"/>
              <p:nvPr/>
            </p:nvSpPr>
            <p:spPr>
              <a:xfrm>
                <a:off x="11033415" y="-521587"/>
                <a:ext cx="945709" cy="1384995"/>
              </a:xfrm>
              <a:prstGeom prst="rect">
                <a:avLst/>
              </a:prstGeom>
              <a:noFill/>
              <a:ln>
                <a:solidFill>
                  <a:schemeClr val="tx1"/>
                </a:solidFill>
                <a:prstDash val="solid"/>
              </a:ln>
            </p:spPr>
            <p:txBody>
              <a:bodyPr wrap="square" rtlCol="0">
                <a:spAutoFit/>
              </a:bodyPr>
              <a:lstStyle/>
              <a:p>
                <a:r>
                  <a:rPr lang="en-GB" sz="1400"/>
                  <a:t>All other risks not shown here</a:t>
                </a:r>
              </a:p>
              <a:p>
                <a:r>
                  <a:rPr lang="en-GB" sz="1400"/>
                  <a:t>are rated green</a:t>
                </a:r>
              </a:p>
            </p:txBody>
          </p:sp>
        </p:grpSp>
      </p:grpSp>
    </p:spTree>
    <p:extLst>
      <p:ext uri="{BB962C8B-B14F-4D97-AF65-F5344CB8AC3E}">
        <p14:creationId xmlns:p14="http://schemas.microsoft.com/office/powerpoint/2010/main" val="2696865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D679-C8D2-4A6C-99CA-94FAC049E917}"/>
              </a:ext>
            </a:extLst>
          </p:cNvPr>
          <p:cNvSpPr>
            <a:spLocks noGrp="1"/>
          </p:cNvSpPr>
          <p:nvPr>
            <p:ph type="title"/>
          </p:nvPr>
        </p:nvSpPr>
        <p:spPr/>
        <p:txBody>
          <a:bodyPr/>
          <a:lstStyle/>
          <a:p>
            <a:r>
              <a:rPr lang="en-GB" dirty="0">
                <a:cs typeface="Calibri Light"/>
              </a:rPr>
              <a:t>Significant changes between 2024 and 2025</a:t>
            </a:r>
          </a:p>
        </p:txBody>
      </p:sp>
      <p:sp>
        <p:nvSpPr>
          <p:cNvPr id="3" name="TextBox 2">
            <a:extLst>
              <a:ext uri="{FF2B5EF4-FFF2-40B4-BE49-F238E27FC236}">
                <a16:creationId xmlns:a16="http://schemas.microsoft.com/office/drawing/2014/main" id="{2F516BAE-A4B6-4E00-A8E9-889CA8E2B040}"/>
              </a:ext>
            </a:extLst>
          </p:cNvPr>
          <p:cNvSpPr txBox="1"/>
          <p:nvPr/>
        </p:nvSpPr>
        <p:spPr>
          <a:xfrm>
            <a:off x="282710" y="1205144"/>
            <a:ext cx="11552719" cy="4524315"/>
          </a:xfrm>
          <a:prstGeom prst="rect">
            <a:avLst/>
          </a:prstGeom>
          <a:noFill/>
        </p:spPr>
        <p:txBody>
          <a:bodyPr wrap="square" lIns="91440" tIns="45720" rIns="91440" bIns="45720" rtlCol="0" anchor="t">
            <a:spAutoFit/>
          </a:bodyPr>
          <a:lstStyle/>
          <a:p>
            <a:endParaRPr lang="en-GB">
              <a:cs typeface="Calibri"/>
            </a:endParaRPr>
          </a:p>
          <a:p>
            <a:pPr marL="285750" indent="-285750">
              <a:buFont typeface="Arial"/>
              <a:buChar char="•"/>
            </a:pPr>
            <a:r>
              <a:rPr lang="en-US" dirty="0">
                <a:ea typeface="Calibri"/>
                <a:cs typeface="Calibri"/>
              </a:rPr>
              <a:t>A reduction in the likelihood of expenditure exceeds budget and reserves, given the healthy financial position of the accounts.</a:t>
            </a:r>
            <a:endParaRPr lang="en-GB" dirty="0">
              <a:ea typeface="Calibri"/>
              <a:cs typeface="Calibri"/>
            </a:endParaRPr>
          </a:p>
          <a:p>
            <a:pPr marL="285750" indent="-285750">
              <a:buFont typeface="Arial"/>
              <a:buChar char="•"/>
            </a:pPr>
            <a:endParaRPr lang="en-US" dirty="0">
              <a:ea typeface="Calibri"/>
              <a:cs typeface="Calibri"/>
            </a:endParaRPr>
          </a:p>
          <a:p>
            <a:pPr marL="285750" indent="-285750">
              <a:buFont typeface="Arial"/>
              <a:buChar char="•"/>
            </a:pPr>
            <a:r>
              <a:rPr lang="en-US" dirty="0">
                <a:ea typeface="Calibri"/>
                <a:cs typeface="Calibri"/>
              </a:rPr>
              <a:t>A reduction in the impact and likelihood of increased usage putting pressure on the maintenance budget, given that use is stable and that the maintenance budget is well managed, with capacity for additional projects to be funded through S106 and contribution reserves.</a:t>
            </a:r>
            <a:endParaRPr lang="en-GB" dirty="0">
              <a:ea typeface="Calibri"/>
              <a:cs typeface="Calibri"/>
            </a:endParaRPr>
          </a:p>
          <a:p>
            <a:pPr marL="285750" indent="-285750">
              <a:buFont typeface="Arial"/>
              <a:buChar char="•"/>
            </a:pPr>
            <a:endParaRPr lang="en-US" dirty="0">
              <a:ea typeface="Calibri"/>
              <a:cs typeface="Calibri"/>
            </a:endParaRPr>
          </a:p>
          <a:p>
            <a:pPr marL="285750" indent="-285750">
              <a:buFont typeface="Arial"/>
              <a:buChar char="•"/>
            </a:pPr>
            <a:r>
              <a:rPr lang="en-US" dirty="0">
                <a:ea typeface="Calibri"/>
                <a:cs typeface="Calibri"/>
              </a:rPr>
              <a:t>An increase in impact and likelihood of social media feedback/backlash/argument, given the increased frequency of its use and capacity for negative engagement.</a:t>
            </a:r>
            <a:endParaRPr lang="en-GB">
              <a:ea typeface="Calibri" panose="020F0502020204030204"/>
              <a:cs typeface="Calibri" panose="020F0502020204030204"/>
            </a:endParaRPr>
          </a:p>
          <a:p>
            <a:pPr marL="285750" indent="-285750">
              <a:buFont typeface="Arial"/>
              <a:buChar char="•"/>
            </a:pPr>
            <a:endParaRPr lang="en-GB" dirty="0">
              <a:ea typeface="Calibri"/>
              <a:cs typeface="Calibri"/>
            </a:endParaRPr>
          </a:p>
          <a:p>
            <a:pPr marL="285750" indent="-285750">
              <a:buFont typeface="Arial"/>
              <a:buChar char="•"/>
            </a:pPr>
            <a:endParaRPr lang="en-GB">
              <a:cs typeface="Calibri"/>
            </a:endParaRPr>
          </a:p>
          <a:p>
            <a:pPr marL="285750" indent="-285750">
              <a:buFont typeface="Arial"/>
              <a:buChar char="•"/>
            </a:pPr>
            <a:endParaRPr lang="en-GB" dirty="0">
              <a:ea typeface="Calibri"/>
              <a:cs typeface="Calibri"/>
            </a:endParaRPr>
          </a:p>
          <a:p>
            <a:pPr marL="285750" indent="-285750">
              <a:buFont typeface="Arial"/>
              <a:buChar char="•"/>
            </a:pPr>
            <a:endParaRPr lang="en-GB">
              <a:cs typeface="Calibri"/>
            </a:endParaRPr>
          </a:p>
          <a:p>
            <a:pPr marL="285750" indent="-285750">
              <a:buFont typeface="Arial"/>
              <a:buChar char="•"/>
            </a:pPr>
            <a:endParaRPr lang="en-GB">
              <a:cs typeface="Calibri"/>
            </a:endParaRPr>
          </a:p>
          <a:p>
            <a:pPr marL="285750" indent="-285750">
              <a:buFont typeface="Arial"/>
              <a:buChar char="•"/>
            </a:pPr>
            <a:endParaRPr lang="en-GB">
              <a:cs typeface="Calibri"/>
            </a:endParaRPr>
          </a:p>
        </p:txBody>
      </p:sp>
    </p:spTree>
    <p:extLst>
      <p:ext uri="{BB962C8B-B14F-4D97-AF65-F5344CB8AC3E}">
        <p14:creationId xmlns:p14="http://schemas.microsoft.com/office/powerpoint/2010/main" val="363691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D679-C8D2-4A6C-99CA-94FAC049E917}"/>
              </a:ext>
            </a:extLst>
          </p:cNvPr>
          <p:cNvSpPr>
            <a:spLocks noGrp="1"/>
          </p:cNvSpPr>
          <p:nvPr>
            <p:ph type="title"/>
          </p:nvPr>
        </p:nvSpPr>
        <p:spPr/>
        <p:txBody>
          <a:bodyPr/>
          <a:lstStyle/>
          <a:p>
            <a:r>
              <a:rPr lang="en-GB"/>
              <a:t>Questions for the Conservators</a:t>
            </a:r>
          </a:p>
        </p:txBody>
      </p:sp>
      <p:sp>
        <p:nvSpPr>
          <p:cNvPr id="3" name="TextBox 2">
            <a:extLst>
              <a:ext uri="{FF2B5EF4-FFF2-40B4-BE49-F238E27FC236}">
                <a16:creationId xmlns:a16="http://schemas.microsoft.com/office/drawing/2014/main" id="{2F516BAE-A4B6-4E00-A8E9-889CA8E2B040}"/>
              </a:ext>
            </a:extLst>
          </p:cNvPr>
          <p:cNvSpPr txBox="1"/>
          <p:nvPr/>
        </p:nvSpPr>
        <p:spPr>
          <a:xfrm>
            <a:off x="1227666" y="1752600"/>
            <a:ext cx="9652001" cy="923330"/>
          </a:xfrm>
          <a:prstGeom prst="rect">
            <a:avLst/>
          </a:prstGeom>
          <a:noFill/>
        </p:spPr>
        <p:txBody>
          <a:bodyPr wrap="square" rtlCol="0">
            <a:spAutoFit/>
          </a:bodyPr>
          <a:lstStyle/>
          <a:p>
            <a:pPr marL="171450" indent="-171450">
              <a:buFont typeface="Arial" panose="020B0604020202020204" pitchFamily="34" charset="0"/>
              <a:buChar char="•"/>
            </a:pPr>
            <a:r>
              <a:rPr lang="en-GB"/>
              <a:t>Are you satisfied that our overall risk profile is acceptable and our response is appropriate?</a:t>
            </a:r>
          </a:p>
          <a:p>
            <a:pPr marL="171450" indent="-171450">
              <a:buFont typeface="Arial" panose="020B0604020202020204" pitchFamily="34" charset="0"/>
              <a:buChar char="•"/>
            </a:pPr>
            <a:r>
              <a:rPr lang="en-GB"/>
              <a:t>Are there any key risks that you think are missing?</a:t>
            </a:r>
          </a:p>
          <a:p>
            <a:pPr marL="171450" indent="-171450">
              <a:buFont typeface="Arial" panose="020B0604020202020204" pitchFamily="34" charset="0"/>
              <a:buChar char="•"/>
            </a:pPr>
            <a:r>
              <a:rPr lang="en-GB"/>
              <a:t>Is there more that we could or should do to respond to any of the risks identified?</a:t>
            </a:r>
          </a:p>
        </p:txBody>
      </p:sp>
    </p:spTree>
    <p:extLst>
      <p:ext uri="{BB962C8B-B14F-4D97-AF65-F5344CB8AC3E}">
        <p14:creationId xmlns:p14="http://schemas.microsoft.com/office/powerpoint/2010/main" val="3652928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Risk Management</vt:lpstr>
      <vt:lpstr>Introduction</vt:lpstr>
      <vt:lpstr>PowerPoint Presentation</vt:lpstr>
      <vt:lpstr>PowerPoint Presentation</vt:lpstr>
      <vt:lpstr>Significant changes between 2024 and 2025</vt:lpstr>
      <vt:lpstr>Questions for the Conservators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Sinha</dc:creator>
  <cp:revision>42</cp:revision>
  <cp:lastPrinted>2020-01-15T10:56:51Z</cp:lastPrinted>
  <dcterms:created xsi:type="dcterms:W3CDTF">2020-01-15T10:52:25Z</dcterms:created>
  <dcterms:modified xsi:type="dcterms:W3CDTF">2025-09-22T20:27:05Z</dcterms:modified>
</cp:coreProperties>
</file>